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tiff" ContentType="image/tiff"/>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5" r:id="rId1"/>
  </p:sldMasterIdLst>
  <p:notesMasterIdLst>
    <p:notesMasterId r:id="rId27"/>
  </p:notesMasterIdLst>
  <p:sldIdLst>
    <p:sldId id="256" r:id="rId2"/>
    <p:sldId id="257" r:id="rId3"/>
    <p:sldId id="259" r:id="rId4"/>
    <p:sldId id="261" r:id="rId5"/>
    <p:sldId id="263" r:id="rId6"/>
    <p:sldId id="262" r:id="rId7"/>
    <p:sldId id="265" r:id="rId8"/>
    <p:sldId id="266" r:id="rId9"/>
    <p:sldId id="264" r:id="rId10"/>
    <p:sldId id="272" r:id="rId11"/>
    <p:sldId id="273" r:id="rId12"/>
    <p:sldId id="274" r:id="rId13"/>
    <p:sldId id="277" r:id="rId14"/>
    <p:sldId id="268" r:id="rId15"/>
    <p:sldId id="276" r:id="rId16"/>
    <p:sldId id="267" r:id="rId17"/>
    <p:sldId id="269" r:id="rId18"/>
    <p:sldId id="270" r:id="rId19"/>
    <p:sldId id="271" r:id="rId20"/>
    <p:sldId id="278" r:id="rId21"/>
    <p:sldId id="280" r:id="rId22"/>
    <p:sldId id="281" r:id="rId23"/>
    <p:sldId id="282" r:id="rId24"/>
    <p:sldId id="283" r:id="rId25"/>
    <p:sldId id="284" r:id="rId26"/>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5607" autoAdjust="0"/>
  </p:normalViewPr>
  <p:slideViewPr>
    <p:cSldViewPr snapToGrid="0">
      <p:cViewPr>
        <p:scale>
          <a:sx n="92" d="100"/>
          <a:sy n="92" d="100"/>
        </p:scale>
        <p:origin x="-1278" y="-7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3.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A424B3-F1E6-4C1E-BFA8-E6559810752E}" type="datetimeFigureOut">
              <a:rPr lang="zh-TW" altLang="en-US" smtClean="0"/>
              <a:t>2017/12/26</a:t>
            </a:fld>
            <a:endParaRPr lang="zh-TW" altLang="en-US"/>
          </a:p>
        </p:txBody>
      </p:sp>
      <p:sp>
        <p:nvSpPr>
          <p:cNvPr id="4" name="投影片圖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8420E4-9A2F-4615-B777-BE7DFF9425E0}" type="slidenum">
              <a:rPr lang="zh-TW" altLang="en-US" smtClean="0"/>
              <a:t>‹#›</a:t>
            </a:fld>
            <a:endParaRPr lang="zh-TW" altLang="en-US"/>
          </a:p>
        </p:txBody>
      </p:sp>
    </p:spTree>
    <p:extLst>
      <p:ext uri="{BB962C8B-B14F-4D97-AF65-F5344CB8AC3E}">
        <p14:creationId xmlns:p14="http://schemas.microsoft.com/office/powerpoint/2010/main" val="39578803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CE8420E4-9A2F-4615-B777-BE7DFF9425E0}" type="slidenum">
              <a:rPr lang="zh-TW" altLang="en-US" smtClean="0"/>
              <a:t>2</a:t>
            </a:fld>
            <a:endParaRPr lang="zh-TW" altLang="en-US"/>
          </a:p>
        </p:txBody>
      </p:sp>
    </p:spTree>
    <p:extLst>
      <p:ext uri="{BB962C8B-B14F-4D97-AF65-F5344CB8AC3E}">
        <p14:creationId xmlns:p14="http://schemas.microsoft.com/office/powerpoint/2010/main" val="5894688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CE8420E4-9A2F-4615-B777-BE7DFF9425E0}" type="slidenum">
              <a:rPr lang="zh-TW" altLang="en-US" smtClean="0"/>
              <a:t>11</a:t>
            </a:fld>
            <a:endParaRPr lang="zh-TW" altLang="en-US"/>
          </a:p>
        </p:txBody>
      </p:sp>
    </p:spTree>
    <p:extLst>
      <p:ext uri="{BB962C8B-B14F-4D97-AF65-F5344CB8AC3E}">
        <p14:creationId xmlns:p14="http://schemas.microsoft.com/office/powerpoint/2010/main" val="32195605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CE8420E4-9A2F-4615-B777-BE7DFF9425E0}" type="slidenum">
              <a:rPr lang="zh-TW" altLang="en-US" smtClean="0"/>
              <a:t>12</a:t>
            </a:fld>
            <a:endParaRPr lang="zh-TW" altLang="en-US"/>
          </a:p>
        </p:txBody>
      </p:sp>
    </p:spTree>
    <p:extLst>
      <p:ext uri="{BB962C8B-B14F-4D97-AF65-F5344CB8AC3E}">
        <p14:creationId xmlns:p14="http://schemas.microsoft.com/office/powerpoint/2010/main" val="11927237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CE8420E4-9A2F-4615-B777-BE7DFF9425E0}" type="slidenum">
              <a:rPr lang="zh-TW" altLang="en-US" smtClean="0"/>
              <a:t>13</a:t>
            </a:fld>
            <a:endParaRPr lang="zh-TW" altLang="en-US"/>
          </a:p>
        </p:txBody>
      </p:sp>
    </p:spTree>
    <p:extLst>
      <p:ext uri="{BB962C8B-B14F-4D97-AF65-F5344CB8AC3E}">
        <p14:creationId xmlns:p14="http://schemas.microsoft.com/office/powerpoint/2010/main" val="3675906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CE8420E4-9A2F-4615-B777-BE7DFF9425E0}" type="slidenum">
              <a:rPr lang="zh-TW" altLang="en-US" smtClean="0"/>
              <a:t>14</a:t>
            </a:fld>
            <a:endParaRPr lang="zh-TW" altLang="en-US"/>
          </a:p>
        </p:txBody>
      </p:sp>
    </p:spTree>
    <p:extLst>
      <p:ext uri="{BB962C8B-B14F-4D97-AF65-F5344CB8AC3E}">
        <p14:creationId xmlns:p14="http://schemas.microsoft.com/office/powerpoint/2010/main" val="40049812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-m</a:t>
            </a:r>
            <a:r>
              <a:rPr lang="zh-TW" altLang="en-US" sz="1200" b="0" i="0" kern="1200" dirty="0" smtClean="0">
                <a:solidFill>
                  <a:schemeClr val="tx1"/>
                </a:solidFill>
                <a:effectLst/>
                <a:latin typeface="+mn-lt"/>
                <a:ea typeface="+mn-ea"/>
                <a:cs typeface="+mn-cs"/>
              </a:rPr>
              <a:t> 指定提交的說明信息，跟我們使用的版本控制工具一樣；</a:t>
            </a:r>
            <a:r>
              <a:rPr lang="en-US" altLang="zh-TW" dirty="0" smtClean="0"/>
              <a:t>-a</a:t>
            </a:r>
            <a:r>
              <a:rPr lang="zh-TW" altLang="en-US" sz="1200" b="0" i="0" kern="1200" dirty="0" smtClean="0">
                <a:solidFill>
                  <a:schemeClr val="tx1"/>
                </a:solidFill>
                <a:effectLst/>
                <a:latin typeface="+mn-lt"/>
                <a:ea typeface="+mn-ea"/>
                <a:cs typeface="+mn-cs"/>
              </a:rPr>
              <a:t> 可以指定更新的使用者信息；之後是用來建立映像檔的容器的 </a:t>
            </a:r>
            <a:r>
              <a:rPr lang="en-US" altLang="zh-TW" sz="1200" b="0" i="0" kern="1200" dirty="0" smtClean="0">
                <a:solidFill>
                  <a:schemeClr val="tx1"/>
                </a:solidFill>
                <a:effectLst/>
                <a:latin typeface="+mn-lt"/>
                <a:ea typeface="+mn-ea"/>
                <a:cs typeface="+mn-cs"/>
              </a:rPr>
              <a:t>ID</a:t>
            </a:r>
            <a:r>
              <a:rPr lang="zh-TW" altLang="en-US" sz="1200" b="0" i="0" kern="1200" dirty="0" smtClean="0">
                <a:solidFill>
                  <a:schemeClr val="tx1"/>
                </a:solidFill>
                <a:effectLst/>
                <a:latin typeface="+mn-lt"/>
                <a:ea typeface="+mn-ea"/>
                <a:cs typeface="+mn-cs"/>
              </a:rPr>
              <a:t>；最後指定新映像檔的名稱和 </a:t>
            </a:r>
            <a:r>
              <a:rPr lang="en-US" altLang="zh-TW" sz="1200" b="0" i="0" kern="1200" dirty="0" smtClean="0">
                <a:solidFill>
                  <a:schemeClr val="tx1"/>
                </a:solidFill>
                <a:effectLst/>
                <a:latin typeface="+mn-lt"/>
                <a:ea typeface="+mn-ea"/>
                <a:cs typeface="+mn-cs"/>
              </a:rPr>
              <a:t>tag </a:t>
            </a:r>
            <a:r>
              <a:rPr lang="zh-TW" altLang="en-US" sz="1200" b="0" i="0" kern="1200" dirty="0" smtClean="0">
                <a:solidFill>
                  <a:schemeClr val="tx1"/>
                </a:solidFill>
                <a:effectLst/>
                <a:latin typeface="+mn-lt"/>
                <a:ea typeface="+mn-ea"/>
                <a:cs typeface="+mn-cs"/>
              </a:rPr>
              <a:t>。</a:t>
            </a:r>
            <a:endParaRPr lang="zh-TW" altLang="en-US" dirty="0"/>
          </a:p>
        </p:txBody>
      </p:sp>
      <p:sp>
        <p:nvSpPr>
          <p:cNvPr id="4" name="投影片編號版面配置區 3"/>
          <p:cNvSpPr>
            <a:spLocks noGrp="1"/>
          </p:cNvSpPr>
          <p:nvPr>
            <p:ph type="sldNum" sz="quarter" idx="10"/>
          </p:nvPr>
        </p:nvSpPr>
        <p:spPr/>
        <p:txBody>
          <a:bodyPr/>
          <a:lstStyle/>
          <a:p>
            <a:fld id="{CE8420E4-9A2F-4615-B777-BE7DFF9425E0}" type="slidenum">
              <a:rPr lang="zh-TW" altLang="en-US" smtClean="0"/>
              <a:t>15</a:t>
            </a:fld>
            <a:endParaRPr lang="zh-TW" altLang="en-US"/>
          </a:p>
        </p:txBody>
      </p:sp>
    </p:spTree>
    <p:extLst>
      <p:ext uri="{BB962C8B-B14F-4D97-AF65-F5344CB8AC3E}">
        <p14:creationId xmlns:p14="http://schemas.microsoft.com/office/powerpoint/2010/main" val="257062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CE8420E4-9A2F-4615-B777-BE7DFF9425E0}" type="slidenum">
              <a:rPr lang="zh-TW" altLang="en-US" smtClean="0"/>
              <a:t>16</a:t>
            </a:fld>
            <a:endParaRPr lang="zh-TW" altLang="en-US"/>
          </a:p>
        </p:txBody>
      </p:sp>
    </p:spTree>
    <p:extLst>
      <p:ext uri="{BB962C8B-B14F-4D97-AF65-F5344CB8AC3E}">
        <p14:creationId xmlns:p14="http://schemas.microsoft.com/office/powerpoint/2010/main" val="7664008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CE8420E4-9A2F-4615-B777-BE7DFF9425E0}" type="slidenum">
              <a:rPr lang="zh-TW" altLang="en-US" smtClean="0"/>
              <a:t>17</a:t>
            </a:fld>
            <a:endParaRPr lang="zh-TW" altLang="en-US"/>
          </a:p>
        </p:txBody>
      </p:sp>
    </p:spTree>
    <p:extLst>
      <p:ext uri="{BB962C8B-B14F-4D97-AF65-F5344CB8AC3E}">
        <p14:creationId xmlns:p14="http://schemas.microsoft.com/office/powerpoint/2010/main" val="27833936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200" b="0" i="0" kern="1200" dirty="0" smtClean="0">
                <a:solidFill>
                  <a:schemeClr val="tx1"/>
                </a:solidFill>
                <a:effectLst/>
                <a:latin typeface="+mn-lt"/>
                <a:ea typeface="+mn-ea"/>
                <a:cs typeface="+mn-cs"/>
              </a:rPr>
              <a:t>以往，如果你要建立一個 </a:t>
            </a:r>
            <a:r>
              <a:rPr lang="en-US" altLang="zh-TW" sz="1200" b="0" i="0" kern="1200" dirty="0" err="1" smtClean="0">
                <a:solidFill>
                  <a:schemeClr val="tx1"/>
                </a:solidFill>
                <a:effectLst/>
                <a:latin typeface="+mn-lt"/>
                <a:ea typeface="+mn-ea"/>
                <a:cs typeface="+mn-cs"/>
              </a:rPr>
              <a:t>Docker</a:t>
            </a:r>
            <a:r>
              <a:rPr lang="en-US" altLang="zh-TW" sz="1200" b="0" i="0" kern="1200" dirty="0" smtClean="0">
                <a:solidFill>
                  <a:schemeClr val="tx1"/>
                </a:solidFill>
                <a:effectLst/>
                <a:latin typeface="+mn-lt"/>
                <a:ea typeface="+mn-ea"/>
                <a:cs typeface="+mn-cs"/>
              </a:rPr>
              <a:t> engine</a:t>
            </a:r>
            <a:r>
              <a:rPr lang="zh-TW" altLang="en-US" sz="1200" b="0" i="0" kern="1200" dirty="0" smtClean="0">
                <a:solidFill>
                  <a:schemeClr val="tx1"/>
                </a:solidFill>
                <a:effectLst/>
                <a:latin typeface="+mn-lt"/>
                <a:ea typeface="+mn-ea"/>
                <a:cs typeface="+mn-cs"/>
              </a:rPr>
              <a:t>，必須先 </a:t>
            </a:r>
            <a:r>
              <a:rPr lang="en-US" altLang="zh-TW" sz="1200" b="0" i="0" kern="1200" dirty="0" smtClean="0">
                <a:solidFill>
                  <a:schemeClr val="tx1"/>
                </a:solidFill>
                <a:effectLst/>
                <a:latin typeface="+mn-lt"/>
                <a:ea typeface="+mn-ea"/>
                <a:cs typeface="+mn-cs"/>
              </a:rPr>
              <a:t>login </a:t>
            </a:r>
            <a:r>
              <a:rPr lang="zh-TW" altLang="en-US" sz="1200" b="0" i="0" kern="1200" dirty="0" smtClean="0">
                <a:solidFill>
                  <a:schemeClr val="tx1"/>
                </a:solidFill>
                <a:effectLst/>
                <a:latin typeface="+mn-lt"/>
                <a:ea typeface="+mn-ea"/>
                <a:cs typeface="+mn-cs"/>
              </a:rPr>
              <a:t>對應的平台（不管是 </a:t>
            </a:r>
            <a:r>
              <a:rPr lang="en-US" altLang="zh-TW" sz="1200" b="0" i="0" kern="1200" dirty="0" smtClean="0">
                <a:solidFill>
                  <a:schemeClr val="tx1"/>
                </a:solidFill>
                <a:effectLst/>
                <a:latin typeface="+mn-lt"/>
                <a:ea typeface="+mn-ea"/>
                <a:cs typeface="+mn-cs"/>
              </a:rPr>
              <a:t>Cloud</a:t>
            </a:r>
            <a:r>
              <a:rPr lang="zh-TW" altLang="en-US" sz="1200" b="0" i="0" kern="1200" dirty="0" smtClean="0">
                <a:solidFill>
                  <a:schemeClr val="tx1"/>
                </a:solidFill>
                <a:effectLst/>
                <a:latin typeface="+mn-lt"/>
                <a:ea typeface="+mn-ea"/>
                <a:cs typeface="+mn-cs"/>
              </a:rPr>
              <a:t>，如：</a:t>
            </a:r>
            <a:r>
              <a:rPr lang="en-US" altLang="zh-TW" sz="1200" b="0" i="0" kern="1200" dirty="0" smtClean="0">
                <a:solidFill>
                  <a:schemeClr val="tx1"/>
                </a:solidFill>
                <a:effectLst/>
                <a:latin typeface="+mn-lt"/>
                <a:ea typeface="+mn-ea"/>
                <a:cs typeface="+mn-cs"/>
              </a:rPr>
              <a:t>AWS</a:t>
            </a:r>
            <a:r>
              <a:rPr lang="zh-TW" altLang="en-US" sz="1200" b="0" i="0" kern="1200" dirty="0" smtClean="0">
                <a:solidFill>
                  <a:schemeClr val="tx1"/>
                </a:solidFill>
                <a:effectLst/>
                <a:latin typeface="+mn-lt"/>
                <a:ea typeface="+mn-ea"/>
                <a:cs typeface="+mn-cs"/>
              </a:rPr>
              <a:t>、</a:t>
            </a:r>
            <a:r>
              <a:rPr lang="en-US" altLang="zh-TW" sz="1200" b="0" i="0" kern="1200" dirty="0" smtClean="0">
                <a:solidFill>
                  <a:schemeClr val="tx1"/>
                </a:solidFill>
                <a:effectLst/>
                <a:latin typeface="+mn-lt"/>
                <a:ea typeface="+mn-ea"/>
                <a:cs typeface="+mn-cs"/>
              </a:rPr>
              <a:t>Azure, </a:t>
            </a:r>
            <a:r>
              <a:rPr lang="zh-TW" altLang="en-US" sz="1200" b="0" i="0" kern="1200" dirty="0" smtClean="0">
                <a:solidFill>
                  <a:schemeClr val="tx1"/>
                </a:solidFill>
                <a:effectLst/>
                <a:latin typeface="+mn-lt"/>
                <a:ea typeface="+mn-ea"/>
                <a:cs typeface="+mn-cs"/>
              </a:rPr>
              <a:t>或自己的電腦、</a:t>
            </a:r>
            <a:r>
              <a:rPr lang="en-US" altLang="zh-TW" sz="1200" b="0" i="0" kern="1200" dirty="0" smtClean="0">
                <a:solidFill>
                  <a:schemeClr val="tx1"/>
                </a:solidFill>
                <a:effectLst/>
                <a:latin typeface="+mn-lt"/>
                <a:ea typeface="+mn-ea"/>
                <a:cs typeface="+mn-cs"/>
              </a:rPr>
              <a:t>VM</a:t>
            </a:r>
            <a:r>
              <a:rPr lang="zh-TW" altLang="en-US" sz="1200" b="0" i="0" kern="1200" dirty="0" smtClean="0">
                <a:solidFill>
                  <a:schemeClr val="tx1"/>
                </a:solidFill>
                <a:effectLst/>
                <a:latin typeface="+mn-lt"/>
                <a:ea typeface="+mn-ea"/>
                <a:cs typeface="+mn-cs"/>
              </a:rPr>
              <a:t>），進行各種設定。</a:t>
            </a:r>
            <a:r>
              <a:rPr lang="en-US" altLang="zh-TW" sz="1200" b="0" i="0" kern="1200" dirty="0" err="1" smtClean="0">
                <a:solidFill>
                  <a:schemeClr val="tx1"/>
                </a:solidFill>
                <a:effectLst/>
                <a:latin typeface="+mn-lt"/>
                <a:ea typeface="+mn-ea"/>
                <a:cs typeface="+mn-cs"/>
              </a:rPr>
              <a:t>Docker</a:t>
            </a:r>
            <a:r>
              <a:rPr lang="en-US" altLang="zh-TW" sz="1200" b="0" i="0" kern="1200" dirty="0" smtClean="0">
                <a:solidFill>
                  <a:schemeClr val="tx1"/>
                </a:solidFill>
                <a:effectLst/>
                <a:latin typeface="+mn-lt"/>
                <a:ea typeface="+mn-ea"/>
                <a:cs typeface="+mn-cs"/>
              </a:rPr>
              <a:t> Machine </a:t>
            </a:r>
            <a:r>
              <a:rPr lang="zh-TW" altLang="en-US" sz="1200" b="0" i="0" kern="1200" dirty="0" smtClean="0">
                <a:solidFill>
                  <a:schemeClr val="tx1"/>
                </a:solidFill>
                <a:effectLst/>
                <a:latin typeface="+mn-lt"/>
                <a:ea typeface="+mn-ea"/>
                <a:cs typeface="+mn-cs"/>
              </a:rPr>
              <a:t>提供了一個單一介面，讓你可以透過這個介面直接去控制各種不同 </a:t>
            </a:r>
            <a:r>
              <a:rPr lang="en-US" altLang="zh-TW" sz="1200" b="0" i="0" kern="1200" dirty="0" smtClean="0">
                <a:solidFill>
                  <a:schemeClr val="tx1"/>
                </a:solidFill>
                <a:effectLst/>
                <a:latin typeface="+mn-lt"/>
                <a:ea typeface="+mn-ea"/>
                <a:cs typeface="+mn-cs"/>
              </a:rPr>
              <a:t>Host </a:t>
            </a:r>
            <a:r>
              <a:rPr lang="zh-TW" altLang="en-US" sz="1200" b="0" i="0" kern="1200" dirty="0" smtClean="0">
                <a:solidFill>
                  <a:schemeClr val="tx1"/>
                </a:solidFill>
                <a:effectLst/>
                <a:latin typeface="+mn-lt"/>
                <a:ea typeface="+mn-ea"/>
                <a:cs typeface="+mn-cs"/>
              </a:rPr>
              <a:t>上面的 </a:t>
            </a:r>
            <a:r>
              <a:rPr lang="en-US" altLang="zh-TW" sz="1200" b="0" i="0" kern="1200" dirty="0" smtClean="0">
                <a:solidFill>
                  <a:schemeClr val="tx1"/>
                </a:solidFill>
                <a:effectLst/>
                <a:latin typeface="+mn-lt"/>
                <a:ea typeface="+mn-ea"/>
                <a:cs typeface="+mn-cs"/>
              </a:rPr>
              <a:t>Docker</a:t>
            </a:r>
            <a:r>
              <a:rPr lang="zh-TW" altLang="en-US" sz="1200" b="0" i="0" kern="1200" dirty="0" smtClean="0">
                <a:solidFill>
                  <a:schemeClr val="tx1"/>
                </a:solidFill>
                <a:effectLst/>
                <a:latin typeface="+mn-lt"/>
                <a:ea typeface="+mn-ea"/>
                <a:cs typeface="+mn-cs"/>
              </a:rPr>
              <a:t>。</a:t>
            </a:r>
            <a:endParaRPr lang="en-US" altLang="zh-TW" sz="1200" b="0" i="0" kern="1200" dirty="0" smtClean="0">
              <a:solidFill>
                <a:schemeClr val="tx1"/>
              </a:solidFill>
              <a:effectLst/>
              <a:latin typeface="+mn-lt"/>
              <a:ea typeface="+mn-ea"/>
              <a:cs typeface="+mn-cs"/>
            </a:endParaRPr>
          </a:p>
          <a:p>
            <a:endParaRPr lang="zh-TW" altLang="en-US" sz="1200" b="0" i="0" kern="1200" dirty="0" smtClean="0">
              <a:solidFill>
                <a:schemeClr val="tx1"/>
              </a:solidFill>
              <a:effectLst/>
              <a:latin typeface="+mn-lt"/>
              <a:ea typeface="+mn-ea"/>
              <a:cs typeface="+mn-cs"/>
            </a:endParaRPr>
          </a:p>
          <a:p>
            <a:r>
              <a:rPr lang="zh-TW" altLang="en-US" sz="1200" b="0" i="0" kern="1200" dirty="0" smtClean="0">
                <a:solidFill>
                  <a:schemeClr val="tx1"/>
                </a:solidFill>
                <a:effectLst/>
                <a:latin typeface="+mn-lt"/>
                <a:ea typeface="+mn-ea"/>
                <a:cs typeface="+mn-cs"/>
              </a:rPr>
              <a:t>也就是說，如果你在很多平台上面都有 </a:t>
            </a:r>
            <a:r>
              <a:rPr lang="en-US" altLang="zh-TW" sz="1200" b="0" i="0" kern="1200" dirty="0" err="1" smtClean="0">
                <a:solidFill>
                  <a:schemeClr val="tx1"/>
                </a:solidFill>
                <a:effectLst/>
                <a:latin typeface="+mn-lt"/>
                <a:ea typeface="+mn-ea"/>
                <a:cs typeface="+mn-cs"/>
              </a:rPr>
              <a:t>Docker</a:t>
            </a:r>
            <a:r>
              <a:rPr lang="en-US" altLang="zh-TW" sz="1200" b="0" i="0" kern="1200" dirty="0" smtClean="0">
                <a:solidFill>
                  <a:schemeClr val="tx1"/>
                </a:solidFill>
                <a:effectLst/>
                <a:latin typeface="+mn-lt"/>
                <a:ea typeface="+mn-ea"/>
                <a:cs typeface="+mn-cs"/>
              </a:rPr>
              <a:t>, </a:t>
            </a:r>
            <a:r>
              <a:rPr lang="zh-TW" altLang="en-US" sz="1200" b="0" i="0" kern="1200" dirty="0" smtClean="0">
                <a:solidFill>
                  <a:schemeClr val="tx1"/>
                </a:solidFill>
                <a:effectLst/>
                <a:latin typeface="+mn-lt"/>
                <a:ea typeface="+mn-ea"/>
                <a:cs typeface="+mn-cs"/>
              </a:rPr>
              <a:t>現在可以不必分別登入，可以直接從 </a:t>
            </a:r>
            <a:r>
              <a:rPr lang="en-US" altLang="zh-TW" sz="1200" b="0" i="0" kern="1200" dirty="0" err="1" smtClean="0">
                <a:solidFill>
                  <a:schemeClr val="tx1"/>
                </a:solidFill>
                <a:effectLst/>
                <a:latin typeface="+mn-lt"/>
                <a:ea typeface="+mn-ea"/>
                <a:cs typeface="+mn-cs"/>
              </a:rPr>
              <a:t>Docker</a:t>
            </a:r>
            <a:r>
              <a:rPr lang="en-US" altLang="zh-TW" sz="1200" b="0" i="0" kern="1200" dirty="0" smtClean="0">
                <a:solidFill>
                  <a:schemeClr val="tx1"/>
                </a:solidFill>
                <a:effectLst/>
                <a:latin typeface="+mn-lt"/>
                <a:ea typeface="+mn-ea"/>
                <a:cs typeface="+mn-cs"/>
              </a:rPr>
              <a:t> Machine </a:t>
            </a:r>
            <a:r>
              <a:rPr lang="zh-TW" altLang="en-US" sz="1200" b="0" i="0" kern="1200" dirty="0" smtClean="0">
                <a:solidFill>
                  <a:schemeClr val="tx1"/>
                </a:solidFill>
                <a:effectLst/>
                <a:latin typeface="+mn-lt"/>
                <a:ea typeface="+mn-ea"/>
                <a:cs typeface="+mn-cs"/>
              </a:rPr>
              <a:t>這個介面去統一管理，並直接指定某個平台上的機器執行 </a:t>
            </a:r>
            <a:r>
              <a:rPr lang="en-US" altLang="zh-TW" sz="1200" b="0" i="0" kern="1200" dirty="0" err="1" smtClean="0">
                <a:solidFill>
                  <a:schemeClr val="tx1"/>
                </a:solidFill>
                <a:effectLst/>
                <a:latin typeface="+mn-lt"/>
                <a:ea typeface="+mn-ea"/>
                <a:cs typeface="+mn-cs"/>
              </a:rPr>
              <a:t>Docker</a:t>
            </a:r>
            <a:r>
              <a:rPr lang="en-US" altLang="zh-TW" sz="1200" b="0" i="0" kern="1200" dirty="0" smtClean="0">
                <a:solidFill>
                  <a:schemeClr val="tx1"/>
                </a:solidFill>
                <a:effectLst/>
                <a:latin typeface="+mn-lt"/>
                <a:ea typeface="+mn-ea"/>
                <a:cs typeface="+mn-cs"/>
              </a:rPr>
              <a:t> </a:t>
            </a:r>
            <a:r>
              <a:rPr lang="zh-TW" altLang="en-US" sz="1200" b="0" i="0" kern="1200" dirty="0" smtClean="0">
                <a:solidFill>
                  <a:schemeClr val="tx1"/>
                </a:solidFill>
                <a:effectLst/>
                <a:latin typeface="+mn-lt"/>
                <a:ea typeface="+mn-ea"/>
                <a:cs typeface="+mn-cs"/>
              </a:rPr>
              <a:t>命令。</a:t>
            </a:r>
            <a:r>
              <a:rPr lang="en-US" altLang="zh-TW" sz="1200" b="0" i="0" kern="1200" dirty="0" err="1" smtClean="0">
                <a:solidFill>
                  <a:schemeClr val="tx1"/>
                </a:solidFill>
                <a:effectLst/>
                <a:latin typeface="+mn-lt"/>
                <a:ea typeface="+mn-ea"/>
                <a:cs typeface="+mn-cs"/>
              </a:rPr>
              <a:t>Docker</a:t>
            </a:r>
            <a:r>
              <a:rPr lang="en-US" altLang="zh-TW" sz="1200" b="0" i="0" kern="1200" dirty="0" smtClean="0">
                <a:solidFill>
                  <a:schemeClr val="tx1"/>
                </a:solidFill>
                <a:effectLst/>
                <a:latin typeface="+mn-lt"/>
                <a:ea typeface="+mn-ea"/>
                <a:cs typeface="+mn-cs"/>
              </a:rPr>
              <a:t> Machine </a:t>
            </a:r>
            <a:r>
              <a:rPr lang="zh-TW" altLang="en-US" sz="1200" b="0" i="0" kern="1200" dirty="0" smtClean="0">
                <a:solidFill>
                  <a:schemeClr val="tx1"/>
                </a:solidFill>
                <a:effectLst/>
                <a:latin typeface="+mn-lt"/>
                <a:ea typeface="+mn-ea"/>
                <a:cs typeface="+mn-cs"/>
              </a:rPr>
              <a:t>讓你可以快速在任何平台上建立伺服器並安裝好 </a:t>
            </a:r>
            <a:r>
              <a:rPr lang="en-US" altLang="zh-TW" sz="1200" b="0" i="0" kern="1200" dirty="0" err="1" smtClean="0">
                <a:solidFill>
                  <a:schemeClr val="tx1"/>
                </a:solidFill>
                <a:effectLst/>
                <a:latin typeface="+mn-lt"/>
                <a:ea typeface="+mn-ea"/>
                <a:cs typeface="+mn-cs"/>
              </a:rPr>
              <a:t>Docker</a:t>
            </a:r>
            <a:r>
              <a:rPr lang="en-US" altLang="zh-TW" sz="1200" b="0" i="0" kern="1200" dirty="0" smtClean="0">
                <a:solidFill>
                  <a:schemeClr val="tx1"/>
                </a:solidFill>
                <a:effectLst/>
                <a:latin typeface="+mn-lt"/>
                <a:ea typeface="+mn-ea"/>
                <a:cs typeface="+mn-cs"/>
              </a:rPr>
              <a:t>, </a:t>
            </a:r>
            <a:r>
              <a:rPr lang="zh-TW" altLang="en-US" sz="1200" b="0" i="0" kern="1200" dirty="0" smtClean="0">
                <a:solidFill>
                  <a:schemeClr val="tx1"/>
                </a:solidFill>
                <a:effectLst/>
                <a:latin typeface="+mn-lt"/>
                <a:ea typeface="+mn-ea"/>
                <a:cs typeface="+mn-cs"/>
              </a:rPr>
              <a:t>完成與 </a:t>
            </a:r>
            <a:r>
              <a:rPr lang="en-US" altLang="zh-TW" sz="1200" b="0" i="0" kern="1200" dirty="0" smtClean="0">
                <a:solidFill>
                  <a:schemeClr val="tx1"/>
                </a:solidFill>
                <a:effectLst/>
                <a:latin typeface="+mn-lt"/>
                <a:ea typeface="+mn-ea"/>
                <a:cs typeface="+mn-cs"/>
              </a:rPr>
              <a:t>Client </a:t>
            </a:r>
            <a:r>
              <a:rPr lang="zh-TW" altLang="en-US" sz="1200" b="0" i="0" kern="1200" dirty="0" smtClean="0">
                <a:solidFill>
                  <a:schemeClr val="tx1"/>
                </a:solidFill>
                <a:effectLst/>
                <a:latin typeface="+mn-lt"/>
                <a:ea typeface="+mn-ea"/>
                <a:cs typeface="+mn-cs"/>
              </a:rPr>
              <a:t>端溝通的設定。它建立的 </a:t>
            </a:r>
            <a:r>
              <a:rPr lang="en-US" altLang="zh-TW" sz="1200" b="0" i="0" kern="1200" dirty="0" err="1" smtClean="0">
                <a:solidFill>
                  <a:schemeClr val="tx1"/>
                </a:solidFill>
                <a:effectLst/>
                <a:latin typeface="+mn-lt"/>
                <a:ea typeface="+mn-ea"/>
                <a:cs typeface="+mn-cs"/>
              </a:rPr>
              <a:t>Docker</a:t>
            </a:r>
            <a:r>
              <a:rPr lang="en-US" altLang="zh-TW" sz="1200" b="0" i="0" kern="1200" dirty="0" smtClean="0">
                <a:solidFill>
                  <a:schemeClr val="tx1"/>
                </a:solidFill>
                <a:effectLst/>
                <a:latin typeface="+mn-lt"/>
                <a:ea typeface="+mn-ea"/>
                <a:cs typeface="+mn-cs"/>
              </a:rPr>
              <a:t> </a:t>
            </a:r>
            <a:r>
              <a:rPr lang="zh-TW" altLang="en-US" sz="1200" b="0" i="0" kern="1200" dirty="0" smtClean="0">
                <a:solidFill>
                  <a:schemeClr val="tx1"/>
                </a:solidFill>
                <a:effectLst/>
                <a:latin typeface="+mn-lt"/>
                <a:ea typeface="+mn-ea"/>
                <a:cs typeface="+mn-cs"/>
              </a:rPr>
              <a:t>主機預設就是安全的，伺服器與 </a:t>
            </a:r>
            <a:r>
              <a:rPr lang="en-US" altLang="zh-TW" sz="1200" b="0" i="0" kern="1200" dirty="0" smtClean="0">
                <a:solidFill>
                  <a:schemeClr val="tx1"/>
                </a:solidFill>
                <a:effectLst/>
                <a:latin typeface="+mn-lt"/>
                <a:ea typeface="+mn-ea"/>
                <a:cs typeface="+mn-cs"/>
              </a:rPr>
              <a:t>client </a:t>
            </a:r>
            <a:r>
              <a:rPr lang="zh-TW" altLang="en-US" sz="1200" b="0" i="0" kern="1200" dirty="0" smtClean="0">
                <a:solidFill>
                  <a:schemeClr val="tx1"/>
                </a:solidFill>
                <a:effectLst/>
                <a:latin typeface="+mn-lt"/>
                <a:ea typeface="+mn-ea"/>
                <a:cs typeface="+mn-cs"/>
              </a:rPr>
              <a:t>端的連接都有進行加密和授權。</a:t>
            </a:r>
            <a:endParaRPr lang="en-US" altLang="zh-TW" sz="1200" b="0" i="0" kern="1200" dirty="0" smtClean="0">
              <a:solidFill>
                <a:schemeClr val="tx1"/>
              </a:solidFill>
              <a:effectLst/>
              <a:latin typeface="+mn-lt"/>
              <a:ea typeface="+mn-ea"/>
              <a:cs typeface="+mn-cs"/>
            </a:endParaRPr>
          </a:p>
          <a:p>
            <a:endParaRPr lang="en-US" altLang="zh-TW" sz="1200" b="0" i="0" kern="1200" dirty="0" smtClean="0">
              <a:solidFill>
                <a:schemeClr val="tx1"/>
              </a:solidFill>
              <a:effectLst/>
              <a:latin typeface="+mn-lt"/>
              <a:ea typeface="+mn-ea"/>
              <a:cs typeface="+mn-cs"/>
            </a:endParaRPr>
          </a:p>
          <a:p>
            <a:r>
              <a:rPr lang="zh-TW" altLang="en-US" sz="1200" b="0" i="0" kern="1200" dirty="0" smtClean="0">
                <a:solidFill>
                  <a:schemeClr val="tx1"/>
                </a:solidFill>
                <a:effectLst/>
                <a:latin typeface="+mn-lt"/>
                <a:ea typeface="+mn-ea"/>
                <a:cs typeface="+mn-cs"/>
              </a:rPr>
              <a:t>現實中我們的應用可能會有很多，應用本身也可能很複雜的，單個</a:t>
            </a:r>
            <a:r>
              <a:rPr lang="en-US" altLang="zh-TW" sz="1200" b="0" i="0" kern="1200" dirty="0" err="1" smtClean="0">
                <a:solidFill>
                  <a:schemeClr val="tx1"/>
                </a:solidFill>
                <a:effectLst/>
                <a:latin typeface="+mn-lt"/>
                <a:ea typeface="+mn-ea"/>
                <a:cs typeface="+mn-cs"/>
              </a:rPr>
              <a:t>docker</a:t>
            </a:r>
            <a:r>
              <a:rPr lang="en-US" altLang="zh-TW" sz="1200" b="0" i="0" kern="1200" dirty="0" smtClean="0">
                <a:solidFill>
                  <a:schemeClr val="tx1"/>
                </a:solidFill>
                <a:effectLst/>
                <a:latin typeface="+mn-lt"/>
                <a:ea typeface="+mn-ea"/>
                <a:cs typeface="+mn-cs"/>
              </a:rPr>
              <a:t> engine</a:t>
            </a:r>
            <a:r>
              <a:rPr lang="zh-TW" altLang="en-US" sz="1200" b="0" i="0" kern="1200" dirty="0" smtClean="0">
                <a:solidFill>
                  <a:schemeClr val="tx1"/>
                </a:solidFill>
                <a:effectLst/>
                <a:latin typeface="+mn-lt"/>
                <a:ea typeface="+mn-ea"/>
                <a:cs typeface="+mn-cs"/>
              </a:rPr>
              <a:t>所能提供的資源未必能夠滿足要求。而且應用本身也會有可靠性這樣的要求，希望避免單點故障，這樣的話勢必需要分布在多個</a:t>
            </a:r>
            <a:r>
              <a:rPr lang="en-US" altLang="zh-TW" sz="1200" b="0" i="0" kern="1200" dirty="0" err="1" smtClean="0">
                <a:solidFill>
                  <a:schemeClr val="tx1"/>
                </a:solidFill>
                <a:effectLst/>
                <a:latin typeface="+mn-lt"/>
                <a:ea typeface="+mn-ea"/>
                <a:cs typeface="+mn-cs"/>
              </a:rPr>
              <a:t>docker</a:t>
            </a:r>
            <a:r>
              <a:rPr lang="en-US" altLang="zh-TW" sz="1200" b="0" i="0" kern="1200" dirty="0" smtClean="0">
                <a:solidFill>
                  <a:schemeClr val="tx1"/>
                </a:solidFill>
                <a:effectLst/>
                <a:latin typeface="+mn-lt"/>
                <a:ea typeface="+mn-ea"/>
                <a:cs typeface="+mn-cs"/>
              </a:rPr>
              <a:t> engine</a:t>
            </a:r>
            <a:r>
              <a:rPr lang="zh-TW" altLang="en-US" sz="1200" b="0" i="0" kern="1200" dirty="0" smtClean="0">
                <a:solidFill>
                  <a:schemeClr val="tx1"/>
                </a:solidFill>
                <a:effectLst/>
                <a:latin typeface="+mn-lt"/>
                <a:ea typeface="+mn-ea"/>
                <a:cs typeface="+mn-cs"/>
              </a:rPr>
              <a:t>。在這樣一個大背景下，</a:t>
            </a:r>
            <a:r>
              <a:rPr lang="en-US" altLang="zh-TW" sz="1200" b="0" i="0" kern="1200" dirty="0" err="1" smtClean="0">
                <a:solidFill>
                  <a:schemeClr val="tx1"/>
                </a:solidFill>
                <a:effectLst/>
                <a:latin typeface="+mn-lt"/>
                <a:ea typeface="+mn-ea"/>
                <a:cs typeface="+mn-cs"/>
              </a:rPr>
              <a:t>Docker</a:t>
            </a:r>
            <a:r>
              <a:rPr lang="zh-TW" altLang="en-US" sz="1200" b="0" i="0" kern="1200" dirty="0" smtClean="0">
                <a:solidFill>
                  <a:schemeClr val="tx1"/>
                </a:solidFill>
                <a:effectLst/>
                <a:latin typeface="+mn-lt"/>
                <a:ea typeface="+mn-ea"/>
                <a:cs typeface="+mn-cs"/>
              </a:rPr>
              <a:t>社區就產生了</a:t>
            </a:r>
            <a:r>
              <a:rPr lang="en-US" altLang="zh-TW" sz="1200" b="0" i="0" kern="1200" dirty="0" smtClean="0">
                <a:solidFill>
                  <a:schemeClr val="tx1"/>
                </a:solidFill>
                <a:effectLst/>
                <a:latin typeface="+mn-lt"/>
                <a:ea typeface="+mn-ea"/>
                <a:cs typeface="+mn-cs"/>
              </a:rPr>
              <a:t>Swarm</a:t>
            </a:r>
            <a:r>
              <a:rPr lang="zh-TW" altLang="en-US" sz="1200" b="0" i="0" kern="1200" dirty="0" smtClean="0">
                <a:solidFill>
                  <a:schemeClr val="tx1"/>
                </a:solidFill>
                <a:effectLst/>
                <a:latin typeface="+mn-lt"/>
                <a:ea typeface="+mn-ea"/>
                <a:cs typeface="+mn-cs"/>
              </a:rPr>
              <a:t>項目</a:t>
            </a:r>
            <a:r>
              <a:rPr lang="zh-TW" altLang="en-US" dirty="0" smtClean="0"/>
              <a:t/>
            </a:r>
            <a:br>
              <a:rPr lang="zh-TW" altLang="en-US" dirty="0" smtClean="0"/>
            </a:br>
            <a:endParaRPr lang="zh-TW" altLang="en-US" sz="1200" b="0" i="0" kern="1200" dirty="0" smtClean="0">
              <a:solidFill>
                <a:schemeClr val="tx1"/>
              </a:solidFill>
              <a:effectLst/>
              <a:latin typeface="+mn-lt"/>
              <a:ea typeface="+mn-ea"/>
              <a:cs typeface="+mn-cs"/>
            </a:endParaRPr>
          </a:p>
          <a:p>
            <a:endParaRPr lang="zh-TW" altLang="en-US" dirty="0"/>
          </a:p>
        </p:txBody>
      </p:sp>
      <p:sp>
        <p:nvSpPr>
          <p:cNvPr id="4" name="投影片編號版面配置區 3"/>
          <p:cNvSpPr>
            <a:spLocks noGrp="1"/>
          </p:cNvSpPr>
          <p:nvPr>
            <p:ph type="sldNum" sz="quarter" idx="10"/>
          </p:nvPr>
        </p:nvSpPr>
        <p:spPr/>
        <p:txBody>
          <a:bodyPr/>
          <a:lstStyle/>
          <a:p>
            <a:fld id="{CE8420E4-9A2F-4615-B777-BE7DFF9425E0}" type="slidenum">
              <a:rPr lang="zh-TW" altLang="en-US" smtClean="0"/>
              <a:t>18</a:t>
            </a:fld>
            <a:endParaRPr lang="zh-TW" altLang="en-US"/>
          </a:p>
        </p:txBody>
      </p:sp>
    </p:spTree>
    <p:extLst>
      <p:ext uri="{BB962C8B-B14F-4D97-AF65-F5344CB8AC3E}">
        <p14:creationId xmlns:p14="http://schemas.microsoft.com/office/powerpoint/2010/main" val="41571441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200" b="0" i="0" kern="1200" dirty="0" smtClean="0">
                <a:solidFill>
                  <a:schemeClr val="tx1"/>
                </a:solidFill>
                <a:effectLst/>
                <a:latin typeface="+mn-lt"/>
                <a:ea typeface="+mn-ea"/>
                <a:cs typeface="+mn-cs"/>
              </a:rPr>
              <a:t>Swarm</a:t>
            </a:r>
            <a:r>
              <a:rPr lang="zh-TW" altLang="en-US" sz="1200" b="0" i="0" kern="1200" dirty="0" smtClean="0">
                <a:solidFill>
                  <a:schemeClr val="tx1"/>
                </a:solidFill>
                <a:effectLst/>
                <a:latin typeface="+mn-lt"/>
                <a:ea typeface="+mn-ea"/>
                <a:cs typeface="+mn-cs"/>
              </a:rPr>
              <a:t>項目正是這樣，通過把多個</a:t>
            </a:r>
            <a:r>
              <a:rPr lang="en-US" altLang="zh-TW" sz="1200" b="0" i="0" kern="1200" dirty="0" err="1" smtClean="0">
                <a:solidFill>
                  <a:schemeClr val="tx1"/>
                </a:solidFill>
                <a:effectLst/>
                <a:latin typeface="+mn-lt"/>
                <a:ea typeface="+mn-ea"/>
                <a:cs typeface="+mn-cs"/>
              </a:rPr>
              <a:t>Docker</a:t>
            </a:r>
            <a:r>
              <a:rPr lang="en-US" altLang="zh-TW" sz="1200" b="0" i="0" kern="1200" dirty="0" smtClean="0">
                <a:solidFill>
                  <a:schemeClr val="tx1"/>
                </a:solidFill>
                <a:effectLst/>
                <a:latin typeface="+mn-lt"/>
                <a:ea typeface="+mn-ea"/>
                <a:cs typeface="+mn-cs"/>
              </a:rPr>
              <a:t> Engine</a:t>
            </a:r>
            <a:r>
              <a:rPr lang="zh-TW" altLang="en-US" sz="1200" b="0" i="0" kern="1200" dirty="0" smtClean="0">
                <a:solidFill>
                  <a:schemeClr val="tx1"/>
                </a:solidFill>
                <a:effectLst/>
                <a:latin typeface="+mn-lt"/>
                <a:ea typeface="+mn-ea"/>
                <a:cs typeface="+mn-cs"/>
              </a:rPr>
              <a:t>聚集在一起，形成一個大的</a:t>
            </a:r>
            <a:r>
              <a:rPr lang="en-US" altLang="zh-TW" sz="1200" b="0" i="0" kern="1200" dirty="0" err="1" smtClean="0">
                <a:solidFill>
                  <a:schemeClr val="tx1"/>
                </a:solidFill>
                <a:effectLst/>
                <a:latin typeface="+mn-lt"/>
                <a:ea typeface="+mn-ea"/>
                <a:cs typeface="+mn-cs"/>
              </a:rPr>
              <a:t>docker</a:t>
            </a:r>
            <a:r>
              <a:rPr lang="en-US" altLang="zh-TW" sz="1200" b="0" i="0" kern="1200" dirty="0" smtClean="0">
                <a:solidFill>
                  <a:schemeClr val="tx1"/>
                </a:solidFill>
                <a:effectLst/>
                <a:latin typeface="+mn-lt"/>
                <a:ea typeface="+mn-ea"/>
                <a:cs typeface="+mn-cs"/>
              </a:rPr>
              <a:t>-engine</a:t>
            </a:r>
            <a:r>
              <a:rPr lang="zh-TW" altLang="en-US" sz="1200" b="0" i="0" kern="1200" dirty="0" smtClean="0">
                <a:solidFill>
                  <a:schemeClr val="tx1"/>
                </a:solidFill>
                <a:effectLst/>
                <a:latin typeface="+mn-lt"/>
                <a:ea typeface="+mn-ea"/>
                <a:cs typeface="+mn-cs"/>
              </a:rPr>
              <a:t>，對外提供容器的集群服務</a:t>
            </a:r>
            <a:endParaRPr lang="en-US" altLang="zh-TW" sz="1200" b="0" i="0" kern="1200" dirty="0" smtClean="0">
              <a:solidFill>
                <a:schemeClr val="tx1"/>
              </a:solidFill>
              <a:effectLst/>
              <a:latin typeface="+mn-lt"/>
              <a:ea typeface="+mn-ea"/>
              <a:cs typeface="+mn-cs"/>
            </a:endParaRPr>
          </a:p>
          <a:p>
            <a:endParaRPr lang="en-US" altLang="zh-TW" sz="1200" b="0" i="0" kern="1200" dirty="0" smtClean="0">
              <a:solidFill>
                <a:schemeClr val="tx1"/>
              </a:solidFill>
              <a:effectLst/>
              <a:latin typeface="+mn-lt"/>
              <a:ea typeface="+mn-ea"/>
              <a:cs typeface="+mn-cs"/>
            </a:endParaRPr>
          </a:p>
          <a:p>
            <a:r>
              <a:rPr lang="zh-TW" altLang="en-US" sz="1200" b="0" i="0" kern="1200" dirty="0" smtClean="0">
                <a:solidFill>
                  <a:schemeClr val="tx1"/>
                </a:solidFill>
                <a:effectLst/>
                <a:latin typeface="+mn-lt"/>
                <a:ea typeface="+mn-ea"/>
                <a:cs typeface="+mn-cs"/>
              </a:rPr>
              <a:t>本機端上可以透過輸入</a:t>
            </a:r>
            <a:r>
              <a:rPr lang="en-US" altLang="zh-TW" sz="1200" b="0" i="0" kern="1200" dirty="0" err="1" smtClean="0">
                <a:solidFill>
                  <a:schemeClr val="tx1"/>
                </a:solidFill>
                <a:effectLst/>
                <a:latin typeface="+mn-lt"/>
                <a:ea typeface="+mn-ea"/>
                <a:cs typeface="+mn-cs"/>
              </a:rPr>
              <a:t>docker</a:t>
            </a:r>
            <a:r>
              <a:rPr lang="en-US" altLang="zh-TW" sz="1200" b="0" i="0" kern="1200" baseline="0" dirty="0" smtClean="0">
                <a:solidFill>
                  <a:schemeClr val="tx1"/>
                </a:solidFill>
                <a:effectLst/>
                <a:latin typeface="+mn-lt"/>
                <a:ea typeface="+mn-ea"/>
                <a:cs typeface="+mn-cs"/>
              </a:rPr>
              <a:t> service scale &lt;</a:t>
            </a:r>
            <a:r>
              <a:rPr lang="en-US" altLang="zh-TW" sz="1200" b="0" i="0" kern="1200" baseline="0" dirty="0" err="1" smtClean="0">
                <a:solidFill>
                  <a:schemeClr val="tx1"/>
                </a:solidFill>
                <a:effectLst/>
                <a:latin typeface="+mn-lt"/>
                <a:ea typeface="+mn-ea"/>
                <a:cs typeface="+mn-cs"/>
              </a:rPr>
              <a:t>service_name</a:t>
            </a:r>
            <a:r>
              <a:rPr lang="en-US" altLang="zh-TW" sz="1200" b="0" i="0" kern="1200" baseline="0" dirty="0" smtClean="0">
                <a:solidFill>
                  <a:schemeClr val="tx1"/>
                </a:solidFill>
                <a:effectLst/>
                <a:latin typeface="+mn-lt"/>
                <a:ea typeface="+mn-ea"/>
                <a:cs typeface="+mn-cs"/>
              </a:rPr>
              <a:t>&gt;=&lt;number of </a:t>
            </a:r>
            <a:r>
              <a:rPr lang="en-US" altLang="zh-TW" sz="1200" b="0" i="0" kern="1200" baseline="0" dirty="0" err="1" smtClean="0">
                <a:solidFill>
                  <a:schemeClr val="tx1"/>
                </a:solidFill>
                <a:effectLst/>
                <a:latin typeface="+mn-lt"/>
                <a:ea typeface="+mn-ea"/>
                <a:cs typeface="+mn-cs"/>
              </a:rPr>
              <a:t>cmontainers</a:t>
            </a:r>
            <a:r>
              <a:rPr lang="en-US" altLang="zh-TW" sz="1200" b="0" i="0" kern="1200" baseline="0" dirty="0" smtClean="0">
                <a:solidFill>
                  <a:schemeClr val="tx1"/>
                </a:solidFill>
                <a:effectLst/>
                <a:latin typeface="+mn-lt"/>
                <a:ea typeface="+mn-ea"/>
                <a:cs typeface="+mn-cs"/>
              </a:rPr>
              <a:t>&gt; </a:t>
            </a:r>
            <a:r>
              <a:rPr lang="zh-TW" altLang="en-US" sz="1200" b="0" i="0" kern="1200" baseline="0" dirty="0" smtClean="0">
                <a:solidFill>
                  <a:schemeClr val="tx1"/>
                </a:solidFill>
                <a:effectLst/>
                <a:latin typeface="+mn-lt"/>
                <a:ea typeface="+mn-ea"/>
                <a:cs typeface="+mn-cs"/>
              </a:rPr>
              <a:t>來達到動態擴展負載均衡。</a:t>
            </a:r>
            <a:endParaRPr lang="en-US" altLang="zh-TW" sz="1200" b="0" i="0" kern="1200" baseline="0" dirty="0" smtClean="0">
              <a:solidFill>
                <a:schemeClr val="tx1"/>
              </a:solidFill>
              <a:effectLst/>
              <a:latin typeface="+mn-lt"/>
              <a:ea typeface="+mn-ea"/>
              <a:cs typeface="+mn-cs"/>
            </a:endParaRPr>
          </a:p>
          <a:p>
            <a:endParaRPr lang="en-US" altLang="zh-TW" sz="1200" b="0" i="0" kern="1200" baseline="0" dirty="0" smtClean="0">
              <a:solidFill>
                <a:schemeClr val="tx1"/>
              </a:solidFill>
              <a:effectLst/>
              <a:latin typeface="+mn-lt"/>
              <a:ea typeface="+mn-ea"/>
              <a:cs typeface="+mn-cs"/>
            </a:endParaRPr>
          </a:p>
          <a:p>
            <a:r>
              <a:rPr lang="zh-TW" altLang="en-US" sz="1200" b="0" i="0" kern="1200" baseline="0" dirty="0" smtClean="0">
                <a:solidFill>
                  <a:schemeClr val="tx1"/>
                </a:solidFill>
                <a:effectLst/>
                <a:latin typeface="+mn-lt"/>
                <a:ea typeface="+mn-ea"/>
                <a:cs typeface="+mn-cs"/>
              </a:rPr>
              <a:t>若是在</a:t>
            </a:r>
            <a:r>
              <a:rPr lang="en-US" altLang="zh-TW" sz="1200" b="0" i="0" kern="1200" baseline="0" dirty="0" err="1" smtClean="0">
                <a:solidFill>
                  <a:schemeClr val="tx1"/>
                </a:solidFill>
                <a:effectLst/>
                <a:latin typeface="+mn-lt"/>
                <a:ea typeface="+mn-ea"/>
                <a:cs typeface="+mn-cs"/>
              </a:rPr>
              <a:t>docker</a:t>
            </a:r>
            <a:r>
              <a:rPr lang="en-US" altLang="zh-TW" sz="1200" b="0" i="0" kern="1200" baseline="0" dirty="0" smtClean="0">
                <a:solidFill>
                  <a:schemeClr val="tx1"/>
                </a:solidFill>
                <a:effectLst/>
                <a:latin typeface="+mn-lt"/>
                <a:ea typeface="+mn-ea"/>
                <a:cs typeface="+mn-cs"/>
              </a:rPr>
              <a:t> cloud</a:t>
            </a:r>
            <a:r>
              <a:rPr lang="zh-TW" altLang="en-US" sz="1200" b="0" i="0" kern="1200" baseline="0" dirty="0" smtClean="0">
                <a:solidFill>
                  <a:schemeClr val="tx1"/>
                </a:solidFill>
                <a:effectLst/>
                <a:latin typeface="+mn-lt"/>
                <a:ea typeface="+mn-ea"/>
                <a:cs typeface="+mn-cs"/>
              </a:rPr>
              <a:t>的話，可以透過介面設定初始</a:t>
            </a:r>
            <a:r>
              <a:rPr lang="en-US" altLang="zh-TW" sz="1200" b="0" i="0" kern="1200" baseline="0" dirty="0" smtClean="0">
                <a:solidFill>
                  <a:schemeClr val="tx1"/>
                </a:solidFill>
                <a:effectLst/>
                <a:latin typeface="+mn-lt"/>
                <a:ea typeface="+mn-ea"/>
                <a:cs typeface="+mn-cs"/>
              </a:rPr>
              <a:t>container</a:t>
            </a:r>
            <a:r>
              <a:rPr lang="zh-TW" altLang="en-US" sz="1200" b="0" i="0" kern="1200" baseline="0" dirty="0" smtClean="0">
                <a:solidFill>
                  <a:schemeClr val="tx1"/>
                </a:solidFill>
                <a:effectLst/>
                <a:latin typeface="+mn-lt"/>
                <a:ea typeface="+mn-ea"/>
                <a:cs typeface="+mn-cs"/>
              </a:rPr>
              <a:t>數目，接著可以透過頁面去調整運行中的</a:t>
            </a:r>
            <a:r>
              <a:rPr lang="en-US" altLang="zh-TW" sz="1200" b="0" i="0" kern="1200" baseline="0" dirty="0" smtClean="0">
                <a:solidFill>
                  <a:schemeClr val="tx1"/>
                </a:solidFill>
                <a:effectLst/>
                <a:latin typeface="+mn-lt"/>
                <a:ea typeface="+mn-ea"/>
                <a:cs typeface="+mn-cs"/>
              </a:rPr>
              <a:t>container</a:t>
            </a:r>
            <a:r>
              <a:rPr lang="zh-TW" altLang="en-US" sz="1200" b="0" i="0" kern="1200" baseline="0" dirty="0" smtClean="0">
                <a:solidFill>
                  <a:schemeClr val="tx1"/>
                </a:solidFill>
                <a:effectLst/>
                <a:latin typeface="+mn-lt"/>
                <a:ea typeface="+mn-ea"/>
                <a:cs typeface="+mn-cs"/>
              </a:rPr>
              <a:t>數目，不管是增加或減少</a:t>
            </a:r>
            <a:endParaRPr lang="en-US" altLang="zh-TW" sz="1200" b="0" i="0" kern="1200" baseline="0" dirty="0" smtClean="0">
              <a:solidFill>
                <a:schemeClr val="tx1"/>
              </a:solidFill>
              <a:effectLst/>
              <a:latin typeface="+mn-lt"/>
              <a:ea typeface="+mn-ea"/>
              <a:cs typeface="+mn-cs"/>
            </a:endParaRPr>
          </a:p>
          <a:p>
            <a:endParaRPr lang="en-US" altLang="zh-TW" sz="1200" b="0" i="0" kern="1200" dirty="0" smtClean="0">
              <a:solidFill>
                <a:schemeClr val="tx1"/>
              </a:solidFill>
              <a:effectLst/>
              <a:latin typeface="+mn-lt"/>
              <a:ea typeface="+mn-ea"/>
              <a:cs typeface="+mn-cs"/>
            </a:endParaRPr>
          </a:p>
          <a:p>
            <a:r>
              <a:rPr lang="en-US" altLang="zh-TW" dirty="0" smtClean="0"/>
              <a:t>https://docs.docker.com/docker-cloud/apps/service-scaling/#setting-the-initial-containers-using-the-cli</a:t>
            </a:r>
          </a:p>
          <a:p>
            <a:r>
              <a:rPr lang="zh-TW" altLang="en-US" dirty="0" smtClean="0"/>
              <a:t/>
            </a:r>
            <a:br>
              <a:rPr lang="zh-TW" altLang="en-US" dirty="0" smtClean="0"/>
            </a:br>
            <a:endParaRPr lang="zh-TW" altLang="en-US" dirty="0"/>
          </a:p>
        </p:txBody>
      </p:sp>
      <p:sp>
        <p:nvSpPr>
          <p:cNvPr id="4" name="投影片編號版面配置區 3"/>
          <p:cNvSpPr>
            <a:spLocks noGrp="1"/>
          </p:cNvSpPr>
          <p:nvPr>
            <p:ph type="sldNum" sz="quarter" idx="10"/>
          </p:nvPr>
        </p:nvSpPr>
        <p:spPr/>
        <p:txBody>
          <a:bodyPr/>
          <a:lstStyle/>
          <a:p>
            <a:fld id="{CE8420E4-9A2F-4615-B777-BE7DFF9425E0}" type="slidenum">
              <a:rPr lang="zh-TW" altLang="en-US" smtClean="0"/>
              <a:t>19</a:t>
            </a:fld>
            <a:endParaRPr lang="zh-TW" altLang="en-US"/>
          </a:p>
        </p:txBody>
      </p:sp>
    </p:spTree>
    <p:extLst>
      <p:ext uri="{BB962C8B-B14F-4D97-AF65-F5344CB8AC3E}">
        <p14:creationId xmlns:p14="http://schemas.microsoft.com/office/powerpoint/2010/main" val="23995184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200" b="0" i="0" kern="1200" dirty="0" smtClean="0">
                <a:solidFill>
                  <a:schemeClr val="tx1"/>
                </a:solidFill>
                <a:effectLst/>
                <a:latin typeface="+mn-lt"/>
                <a:ea typeface="+mn-ea"/>
                <a:cs typeface="+mn-cs"/>
              </a:rPr>
              <a:t>Swarm</a:t>
            </a:r>
            <a:r>
              <a:rPr lang="zh-TW" altLang="en-US" sz="1200" b="0" i="0" kern="1200" dirty="0" smtClean="0">
                <a:solidFill>
                  <a:schemeClr val="tx1"/>
                </a:solidFill>
                <a:effectLst/>
                <a:latin typeface="+mn-lt"/>
                <a:ea typeface="+mn-ea"/>
                <a:cs typeface="+mn-cs"/>
              </a:rPr>
              <a:t>項目正是這樣，通過把多個</a:t>
            </a:r>
            <a:r>
              <a:rPr lang="en-US" altLang="zh-TW" sz="1200" b="0" i="0" kern="1200" dirty="0" err="1" smtClean="0">
                <a:solidFill>
                  <a:schemeClr val="tx1"/>
                </a:solidFill>
                <a:effectLst/>
                <a:latin typeface="+mn-lt"/>
                <a:ea typeface="+mn-ea"/>
                <a:cs typeface="+mn-cs"/>
              </a:rPr>
              <a:t>Docker</a:t>
            </a:r>
            <a:r>
              <a:rPr lang="en-US" altLang="zh-TW" sz="1200" b="0" i="0" kern="1200" dirty="0" smtClean="0">
                <a:solidFill>
                  <a:schemeClr val="tx1"/>
                </a:solidFill>
                <a:effectLst/>
                <a:latin typeface="+mn-lt"/>
                <a:ea typeface="+mn-ea"/>
                <a:cs typeface="+mn-cs"/>
              </a:rPr>
              <a:t> Engine</a:t>
            </a:r>
            <a:r>
              <a:rPr lang="zh-TW" altLang="en-US" sz="1200" b="0" i="0" kern="1200" dirty="0" smtClean="0">
                <a:solidFill>
                  <a:schemeClr val="tx1"/>
                </a:solidFill>
                <a:effectLst/>
                <a:latin typeface="+mn-lt"/>
                <a:ea typeface="+mn-ea"/>
                <a:cs typeface="+mn-cs"/>
              </a:rPr>
              <a:t>聚集在一起，形成一個大的</a:t>
            </a:r>
            <a:r>
              <a:rPr lang="en-US" altLang="zh-TW" sz="1200" b="0" i="0" kern="1200" dirty="0" err="1" smtClean="0">
                <a:solidFill>
                  <a:schemeClr val="tx1"/>
                </a:solidFill>
                <a:effectLst/>
                <a:latin typeface="+mn-lt"/>
                <a:ea typeface="+mn-ea"/>
                <a:cs typeface="+mn-cs"/>
              </a:rPr>
              <a:t>docker</a:t>
            </a:r>
            <a:r>
              <a:rPr lang="en-US" altLang="zh-TW" sz="1200" b="0" i="0" kern="1200" dirty="0" smtClean="0">
                <a:solidFill>
                  <a:schemeClr val="tx1"/>
                </a:solidFill>
                <a:effectLst/>
                <a:latin typeface="+mn-lt"/>
                <a:ea typeface="+mn-ea"/>
                <a:cs typeface="+mn-cs"/>
              </a:rPr>
              <a:t>-engine</a:t>
            </a:r>
            <a:r>
              <a:rPr lang="zh-TW" altLang="en-US" sz="1200" b="0" i="0" kern="1200" dirty="0" smtClean="0">
                <a:solidFill>
                  <a:schemeClr val="tx1"/>
                </a:solidFill>
                <a:effectLst/>
                <a:latin typeface="+mn-lt"/>
                <a:ea typeface="+mn-ea"/>
                <a:cs typeface="+mn-cs"/>
              </a:rPr>
              <a:t>，對外提供容器的集群服務</a:t>
            </a:r>
            <a:r>
              <a:rPr lang="zh-TW" altLang="en-US" dirty="0" smtClean="0"/>
              <a:t/>
            </a:r>
            <a:br>
              <a:rPr lang="zh-TW" altLang="en-US" dirty="0" smtClean="0"/>
            </a:br>
            <a:endParaRPr lang="zh-TW" altLang="en-US" dirty="0"/>
          </a:p>
        </p:txBody>
      </p:sp>
      <p:sp>
        <p:nvSpPr>
          <p:cNvPr id="4" name="投影片編號版面配置區 3"/>
          <p:cNvSpPr>
            <a:spLocks noGrp="1"/>
          </p:cNvSpPr>
          <p:nvPr>
            <p:ph type="sldNum" sz="quarter" idx="10"/>
          </p:nvPr>
        </p:nvSpPr>
        <p:spPr/>
        <p:txBody>
          <a:bodyPr/>
          <a:lstStyle/>
          <a:p>
            <a:fld id="{CE8420E4-9A2F-4615-B777-BE7DFF9425E0}" type="slidenum">
              <a:rPr lang="zh-TW" altLang="en-US" smtClean="0"/>
              <a:t>20</a:t>
            </a:fld>
            <a:endParaRPr lang="zh-TW" altLang="en-US"/>
          </a:p>
        </p:txBody>
      </p:sp>
    </p:spTree>
    <p:extLst>
      <p:ext uri="{BB962C8B-B14F-4D97-AF65-F5344CB8AC3E}">
        <p14:creationId xmlns:p14="http://schemas.microsoft.com/office/powerpoint/2010/main" val="23995184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457200" lvl="1" indent="0">
              <a:buFont typeface="+mj-lt"/>
              <a:buNone/>
            </a:pPr>
            <a:r>
              <a:rPr lang="zh-TW" altLang="en-US" sz="1200" b="0" i="0" kern="1200" dirty="0" smtClean="0">
                <a:solidFill>
                  <a:schemeClr val="tx1"/>
                </a:solidFill>
                <a:effectLst/>
                <a:latin typeface="+mn-lt"/>
                <a:ea typeface="+mn-ea"/>
                <a:cs typeface="+mn-cs"/>
              </a:rPr>
              <a:t>最初是 </a:t>
            </a:r>
            <a:r>
              <a:rPr lang="en-US" altLang="zh-TW" sz="1200" b="0" i="0" kern="1200" dirty="0" err="1" smtClean="0">
                <a:solidFill>
                  <a:schemeClr val="tx1"/>
                </a:solidFill>
                <a:effectLst/>
                <a:latin typeface="+mn-lt"/>
                <a:ea typeface="+mn-ea"/>
                <a:cs typeface="+mn-cs"/>
              </a:rPr>
              <a:t>dotCloud</a:t>
            </a:r>
            <a:r>
              <a:rPr lang="en-US" altLang="zh-TW" sz="1200" b="0" i="0" kern="1200" dirty="0" smtClean="0">
                <a:solidFill>
                  <a:schemeClr val="tx1"/>
                </a:solidFill>
                <a:effectLst/>
                <a:latin typeface="+mn-lt"/>
                <a:ea typeface="+mn-ea"/>
                <a:cs typeface="+mn-cs"/>
              </a:rPr>
              <a:t> </a:t>
            </a:r>
            <a:r>
              <a:rPr lang="zh-TW" altLang="en-US" sz="1200" b="0" i="0" kern="1200" dirty="0" smtClean="0">
                <a:solidFill>
                  <a:schemeClr val="tx1"/>
                </a:solidFill>
                <a:effectLst/>
                <a:latin typeface="+mn-lt"/>
                <a:ea typeface="+mn-ea"/>
                <a:cs typeface="+mn-cs"/>
              </a:rPr>
              <a:t>公司內部的一個業餘專案</a:t>
            </a:r>
            <a:endParaRPr lang="en-US" altLang="zh-TW" dirty="0" smtClean="0"/>
          </a:p>
          <a:p>
            <a:pPr marL="685800" lvl="1" indent="-228600">
              <a:buFont typeface="+mj-lt"/>
              <a:buAutoNum type="arabicPeriod"/>
            </a:pPr>
            <a:endParaRPr lang="en-US" altLang="zh-TW" dirty="0" smtClean="0"/>
          </a:p>
          <a:p>
            <a:pPr marL="685800" lvl="1" indent="-228600">
              <a:buFont typeface="+mj-lt"/>
              <a:buAutoNum type="arabicPeriod"/>
            </a:pPr>
            <a:r>
              <a:rPr lang="zh-TW" altLang="en-US" dirty="0" smtClean="0"/>
              <a:t>基於</a:t>
            </a:r>
            <a:r>
              <a:rPr lang="en-US" altLang="zh-TW" dirty="0" smtClean="0"/>
              <a:t>Go</a:t>
            </a:r>
            <a:r>
              <a:rPr lang="zh-TW" altLang="en-US" dirty="0" smtClean="0"/>
              <a:t>語言實作</a:t>
            </a:r>
            <a:endParaRPr lang="en-US" altLang="zh-TW" dirty="0" smtClean="0"/>
          </a:p>
          <a:p>
            <a:pPr marL="685800" lvl="1" indent="-228600">
              <a:buFont typeface="+mj-lt"/>
              <a:buAutoNum type="arabicPeriod"/>
            </a:pPr>
            <a:r>
              <a:rPr lang="zh-TW" altLang="en-US" dirty="0" smtClean="0"/>
              <a:t>專案後來加入了</a:t>
            </a:r>
            <a:r>
              <a:rPr lang="en-US" altLang="zh-TW" dirty="0" smtClean="0"/>
              <a:t>Linux</a:t>
            </a:r>
            <a:r>
              <a:rPr lang="zh-TW" altLang="en-US" dirty="0" smtClean="0"/>
              <a:t>基金會</a:t>
            </a:r>
            <a:endParaRPr lang="en-US" altLang="zh-TW" dirty="0" smtClean="0"/>
          </a:p>
          <a:p>
            <a:pPr marL="685800" lvl="1" indent="-228600">
              <a:buFont typeface="+mj-lt"/>
              <a:buAutoNum type="arabicPeriod"/>
            </a:pPr>
            <a:r>
              <a:rPr lang="zh-TW" altLang="en-US" dirty="0" smtClean="0"/>
              <a:t>遵從</a:t>
            </a:r>
            <a:r>
              <a:rPr lang="en-US" altLang="zh-TW" dirty="0" smtClean="0"/>
              <a:t>Apache 2.0</a:t>
            </a:r>
          </a:p>
          <a:p>
            <a:pPr marL="685800" lvl="1" indent="-228600">
              <a:buFont typeface="+mj-lt"/>
              <a:buAutoNum type="arabicPeriod"/>
            </a:pPr>
            <a:r>
              <a:rPr lang="en-US" altLang="zh-TW" dirty="0" smtClean="0"/>
              <a:t>Source Code</a:t>
            </a:r>
            <a:r>
              <a:rPr lang="zh-TW" altLang="en-US" dirty="0" smtClean="0"/>
              <a:t>在</a:t>
            </a:r>
            <a:r>
              <a:rPr lang="en-US" altLang="zh-TW" dirty="0" err="1" smtClean="0"/>
              <a:t>GitHub</a:t>
            </a:r>
            <a:r>
              <a:rPr lang="zh-TW" altLang="en-US" dirty="0" smtClean="0"/>
              <a:t>上維護</a:t>
            </a:r>
            <a:endParaRPr lang="en-US" altLang="zh-TW"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TW"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zh-TW" altLang="en-US" dirty="0" smtClean="0"/>
              <a:t>。</a:t>
            </a:r>
            <a:endParaRPr lang="en-US" altLang="zh-TW" dirty="0" smtClean="0"/>
          </a:p>
          <a:p>
            <a:endParaRPr lang="zh-TW" altLang="en-US" dirty="0"/>
          </a:p>
        </p:txBody>
      </p:sp>
      <p:sp>
        <p:nvSpPr>
          <p:cNvPr id="4" name="投影片編號版面配置區 3"/>
          <p:cNvSpPr>
            <a:spLocks noGrp="1"/>
          </p:cNvSpPr>
          <p:nvPr>
            <p:ph type="sldNum" sz="quarter" idx="10"/>
          </p:nvPr>
        </p:nvSpPr>
        <p:spPr/>
        <p:txBody>
          <a:bodyPr/>
          <a:lstStyle/>
          <a:p>
            <a:fld id="{2DB450AE-24D1-4FE4-8737-04A8A0F03D9E}" type="slidenum">
              <a:rPr lang="zh-TW" altLang="en-US" smtClean="0"/>
              <a:t>3</a:t>
            </a:fld>
            <a:endParaRPr lang="zh-TW" altLang="en-US"/>
          </a:p>
        </p:txBody>
      </p:sp>
    </p:spTree>
    <p:extLst>
      <p:ext uri="{BB962C8B-B14F-4D97-AF65-F5344CB8AC3E}">
        <p14:creationId xmlns:p14="http://schemas.microsoft.com/office/powerpoint/2010/main" val="362403192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200" b="0" i="0" kern="1200" dirty="0" smtClean="0">
                <a:solidFill>
                  <a:schemeClr val="tx1"/>
                </a:solidFill>
                <a:effectLst/>
                <a:latin typeface="+mn-lt"/>
                <a:ea typeface="+mn-ea"/>
                <a:cs typeface="+mn-cs"/>
              </a:rPr>
              <a:t>直接</a:t>
            </a:r>
            <a:r>
              <a:rPr lang="en-US" altLang="zh-TW" sz="1200" b="0" i="0" kern="1200" dirty="0" smtClean="0">
                <a:solidFill>
                  <a:schemeClr val="tx1"/>
                </a:solidFill>
                <a:effectLst/>
                <a:latin typeface="+mn-lt"/>
                <a:ea typeface="+mn-ea"/>
                <a:cs typeface="+mn-cs"/>
              </a:rPr>
              <a:t>stop </a:t>
            </a:r>
            <a:r>
              <a:rPr lang="en-US" altLang="zh-TW" sz="1200" b="0" i="0" kern="1200" dirty="0" err="1" smtClean="0">
                <a:solidFill>
                  <a:schemeClr val="tx1"/>
                </a:solidFill>
                <a:effectLst/>
                <a:latin typeface="+mn-lt"/>
                <a:ea typeface="+mn-ea"/>
                <a:cs typeface="+mn-cs"/>
              </a:rPr>
              <a:t>docker</a:t>
            </a:r>
            <a:r>
              <a:rPr lang="zh-TW" altLang="en-US" sz="1200" b="0" i="0" kern="1200" baseline="0" dirty="0" smtClean="0">
                <a:solidFill>
                  <a:schemeClr val="tx1"/>
                </a:solidFill>
                <a:effectLst/>
                <a:latin typeface="+mn-lt"/>
                <a:ea typeface="+mn-ea"/>
                <a:cs typeface="+mn-cs"/>
              </a:rPr>
              <a:t> </a:t>
            </a:r>
            <a:r>
              <a:rPr lang="en-US" altLang="zh-TW" sz="1200" b="0" i="0" kern="1200" baseline="0" dirty="0" smtClean="0">
                <a:solidFill>
                  <a:schemeClr val="tx1"/>
                </a:solidFill>
                <a:effectLst/>
                <a:latin typeface="+mn-lt"/>
                <a:ea typeface="+mn-ea"/>
                <a:cs typeface="+mn-cs"/>
              </a:rPr>
              <a:t>node 3</a:t>
            </a:r>
            <a:r>
              <a:rPr lang="zh-TW" altLang="en-US" sz="1200" b="0" i="0" kern="1200" baseline="0" dirty="0" smtClean="0">
                <a:solidFill>
                  <a:schemeClr val="tx1"/>
                </a:solidFill>
                <a:effectLst/>
                <a:latin typeface="+mn-lt"/>
                <a:ea typeface="+mn-ea"/>
                <a:cs typeface="+mn-cs"/>
              </a:rPr>
              <a:t>的運行</a:t>
            </a:r>
            <a:endParaRPr lang="zh-TW" altLang="en-US" dirty="0"/>
          </a:p>
        </p:txBody>
      </p:sp>
      <p:sp>
        <p:nvSpPr>
          <p:cNvPr id="4" name="投影片編號版面配置區 3"/>
          <p:cNvSpPr>
            <a:spLocks noGrp="1"/>
          </p:cNvSpPr>
          <p:nvPr>
            <p:ph type="sldNum" sz="quarter" idx="10"/>
          </p:nvPr>
        </p:nvSpPr>
        <p:spPr/>
        <p:txBody>
          <a:bodyPr/>
          <a:lstStyle/>
          <a:p>
            <a:fld id="{CE8420E4-9A2F-4615-B777-BE7DFF9425E0}" type="slidenum">
              <a:rPr lang="zh-TW" altLang="en-US" smtClean="0"/>
              <a:t>21</a:t>
            </a:fld>
            <a:endParaRPr lang="zh-TW" altLang="en-US"/>
          </a:p>
        </p:txBody>
      </p:sp>
    </p:spTree>
    <p:extLst>
      <p:ext uri="{BB962C8B-B14F-4D97-AF65-F5344CB8AC3E}">
        <p14:creationId xmlns:p14="http://schemas.microsoft.com/office/powerpoint/2010/main" val="23995184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200" b="0" i="0" kern="1200" dirty="0" smtClean="0">
                <a:solidFill>
                  <a:schemeClr val="tx1"/>
                </a:solidFill>
                <a:effectLst/>
                <a:latin typeface="+mn-lt"/>
                <a:ea typeface="+mn-ea"/>
                <a:cs typeface="+mn-cs"/>
              </a:rPr>
              <a:t>直接</a:t>
            </a:r>
            <a:r>
              <a:rPr lang="en-US" altLang="zh-TW" sz="1200" b="0" i="0" kern="1200" dirty="0" smtClean="0">
                <a:solidFill>
                  <a:schemeClr val="tx1"/>
                </a:solidFill>
                <a:effectLst/>
                <a:latin typeface="+mn-lt"/>
                <a:ea typeface="+mn-ea"/>
                <a:cs typeface="+mn-cs"/>
              </a:rPr>
              <a:t>stop </a:t>
            </a:r>
            <a:r>
              <a:rPr lang="en-US" altLang="zh-TW" sz="1200" b="0" i="0" kern="1200" dirty="0" err="1" smtClean="0">
                <a:solidFill>
                  <a:schemeClr val="tx1"/>
                </a:solidFill>
                <a:effectLst/>
                <a:latin typeface="+mn-lt"/>
                <a:ea typeface="+mn-ea"/>
                <a:cs typeface="+mn-cs"/>
              </a:rPr>
              <a:t>docker</a:t>
            </a:r>
            <a:r>
              <a:rPr lang="zh-TW" altLang="en-US" sz="1200" b="0" i="0" kern="1200" baseline="0" dirty="0" smtClean="0">
                <a:solidFill>
                  <a:schemeClr val="tx1"/>
                </a:solidFill>
                <a:effectLst/>
                <a:latin typeface="+mn-lt"/>
                <a:ea typeface="+mn-ea"/>
                <a:cs typeface="+mn-cs"/>
              </a:rPr>
              <a:t> </a:t>
            </a:r>
            <a:r>
              <a:rPr lang="en-US" altLang="zh-TW" sz="1200" b="0" i="0" kern="1200" baseline="0" dirty="0" smtClean="0">
                <a:solidFill>
                  <a:schemeClr val="tx1"/>
                </a:solidFill>
                <a:effectLst/>
                <a:latin typeface="+mn-lt"/>
                <a:ea typeface="+mn-ea"/>
                <a:cs typeface="+mn-cs"/>
              </a:rPr>
              <a:t>node 3</a:t>
            </a:r>
            <a:r>
              <a:rPr lang="zh-TW" altLang="en-US" sz="1200" b="0" i="0" kern="1200" baseline="0" dirty="0" smtClean="0">
                <a:solidFill>
                  <a:schemeClr val="tx1"/>
                </a:solidFill>
                <a:effectLst/>
                <a:latin typeface="+mn-lt"/>
                <a:ea typeface="+mn-ea"/>
                <a:cs typeface="+mn-cs"/>
              </a:rPr>
              <a:t>的運行</a:t>
            </a:r>
            <a:endParaRPr lang="zh-TW" altLang="en-US" dirty="0"/>
          </a:p>
        </p:txBody>
      </p:sp>
      <p:sp>
        <p:nvSpPr>
          <p:cNvPr id="4" name="投影片編號版面配置區 3"/>
          <p:cNvSpPr>
            <a:spLocks noGrp="1"/>
          </p:cNvSpPr>
          <p:nvPr>
            <p:ph type="sldNum" sz="quarter" idx="10"/>
          </p:nvPr>
        </p:nvSpPr>
        <p:spPr/>
        <p:txBody>
          <a:bodyPr/>
          <a:lstStyle/>
          <a:p>
            <a:fld id="{CE8420E4-9A2F-4615-B777-BE7DFF9425E0}" type="slidenum">
              <a:rPr lang="zh-TW" altLang="en-US" smtClean="0"/>
              <a:t>22</a:t>
            </a:fld>
            <a:endParaRPr lang="zh-TW" altLang="en-US"/>
          </a:p>
        </p:txBody>
      </p:sp>
    </p:spTree>
    <p:extLst>
      <p:ext uri="{BB962C8B-B14F-4D97-AF65-F5344CB8AC3E}">
        <p14:creationId xmlns:p14="http://schemas.microsoft.com/office/powerpoint/2010/main" val="23995184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200" b="0" i="0" kern="1200" dirty="0" smtClean="0">
                <a:solidFill>
                  <a:schemeClr val="tx1"/>
                </a:solidFill>
                <a:effectLst/>
                <a:latin typeface="+mn-lt"/>
                <a:ea typeface="+mn-ea"/>
                <a:cs typeface="+mn-cs"/>
              </a:rPr>
              <a:t>從</a:t>
            </a:r>
            <a:r>
              <a:rPr lang="en-US" altLang="zh-TW" sz="1200" b="0" i="0" kern="1200" dirty="0" smtClean="0">
                <a:solidFill>
                  <a:schemeClr val="tx1"/>
                </a:solidFill>
                <a:effectLst/>
                <a:latin typeface="+mn-lt"/>
                <a:ea typeface="+mn-ea"/>
                <a:cs typeface="+mn-cs"/>
              </a:rPr>
              <a:t>2013</a:t>
            </a:r>
            <a:r>
              <a:rPr lang="zh-TW" altLang="en-US" sz="1200" b="0" i="0" kern="1200" dirty="0" smtClean="0">
                <a:solidFill>
                  <a:schemeClr val="tx1"/>
                </a:solidFill>
                <a:effectLst/>
                <a:latin typeface="+mn-lt"/>
                <a:ea typeface="+mn-ea"/>
                <a:cs typeface="+mn-cs"/>
              </a:rPr>
              <a:t>年</a:t>
            </a:r>
            <a:r>
              <a:rPr lang="en-US" altLang="zh-TW" sz="1200" b="0" i="0" kern="1200" dirty="0" smtClean="0">
                <a:solidFill>
                  <a:schemeClr val="tx1"/>
                </a:solidFill>
                <a:effectLst/>
                <a:latin typeface="+mn-lt"/>
                <a:ea typeface="+mn-ea"/>
                <a:cs typeface="+mn-cs"/>
              </a:rPr>
              <a:t>1</a:t>
            </a:r>
            <a:r>
              <a:rPr lang="zh-TW" altLang="en-US" sz="1200" b="0" i="0" kern="1200" dirty="0" smtClean="0">
                <a:solidFill>
                  <a:schemeClr val="tx1"/>
                </a:solidFill>
                <a:effectLst/>
                <a:latin typeface="+mn-lt"/>
                <a:ea typeface="+mn-ea"/>
                <a:cs typeface="+mn-cs"/>
              </a:rPr>
              <a:t>月</a:t>
            </a:r>
            <a:r>
              <a:rPr lang="en-US" altLang="zh-TW" sz="1200" b="0" i="0" kern="1200" dirty="0" smtClean="0">
                <a:solidFill>
                  <a:schemeClr val="tx1"/>
                </a:solidFill>
                <a:effectLst/>
                <a:latin typeface="+mn-lt"/>
                <a:ea typeface="+mn-ea"/>
                <a:cs typeface="+mn-cs"/>
              </a:rPr>
              <a:t>13</a:t>
            </a:r>
            <a:r>
              <a:rPr lang="zh-TW" altLang="en-US" sz="1200" b="0" i="0" kern="1200" dirty="0" smtClean="0">
                <a:solidFill>
                  <a:schemeClr val="tx1"/>
                </a:solidFill>
                <a:effectLst/>
                <a:latin typeface="+mn-lt"/>
                <a:ea typeface="+mn-ea"/>
                <a:cs typeface="+mn-cs"/>
              </a:rPr>
              <a:t>日開始啟用的容器開源專案</a:t>
            </a:r>
            <a:r>
              <a:rPr lang="en-US" altLang="zh-TW" sz="1200" b="0" i="0" kern="1200" dirty="0" smtClean="0">
                <a:solidFill>
                  <a:schemeClr val="tx1"/>
                </a:solidFill>
                <a:effectLst/>
                <a:latin typeface="+mn-lt"/>
                <a:ea typeface="+mn-ea"/>
                <a:cs typeface="+mn-cs"/>
              </a:rPr>
              <a:t>Docker</a:t>
            </a:r>
            <a:r>
              <a:rPr lang="zh-TW" altLang="en-US" sz="1200" b="0" i="0" kern="1200" dirty="0" smtClean="0">
                <a:solidFill>
                  <a:schemeClr val="tx1"/>
                </a:solidFill>
                <a:effectLst/>
                <a:latin typeface="+mn-lt"/>
                <a:ea typeface="+mn-ea"/>
                <a:cs typeface="+mn-cs"/>
              </a:rPr>
              <a:t>，超過</a:t>
            </a:r>
            <a:r>
              <a:rPr lang="en-US" altLang="zh-TW" sz="1200" b="0" i="0" kern="1200" dirty="0" smtClean="0">
                <a:solidFill>
                  <a:schemeClr val="tx1"/>
                </a:solidFill>
                <a:effectLst/>
                <a:latin typeface="+mn-lt"/>
                <a:ea typeface="+mn-ea"/>
                <a:cs typeface="+mn-cs"/>
              </a:rPr>
              <a:t>3,300</a:t>
            </a:r>
            <a:r>
              <a:rPr lang="zh-TW" altLang="en-US" sz="1200" b="0" i="0" kern="1200" dirty="0" smtClean="0">
                <a:solidFill>
                  <a:schemeClr val="tx1"/>
                </a:solidFill>
                <a:effectLst/>
                <a:latin typeface="+mn-lt"/>
                <a:ea typeface="+mn-ea"/>
                <a:cs typeface="+mn-cs"/>
              </a:rPr>
              <a:t>名開源開發者共同貢獻，部署到</a:t>
            </a:r>
            <a:r>
              <a:rPr lang="en-US" altLang="zh-TW" sz="1200" b="0" i="0" kern="1200" dirty="0" smtClean="0">
                <a:solidFill>
                  <a:schemeClr val="tx1"/>
                </a:solidFill>
                <a:effectLst/>
                <a:latin typeface="+mn-lt"/>
                <a:ea typeface="+mn-ea"/>
                <a:cs typeface="+mn-cs"/>
              </a:rPr>
              <a:t>1,400</a:t>
            </a:r>
            <a:r>
              <a:rPr lang="zh-TW" altLang="en-US" sz="1200" b="0" i="0" kern="1200" dirty="0" smtClean="0">
                <a:solidFill>
                  <a:schemeClr val="tx1"/>
                </a:solidFill>
                <a:effectLst/>
                <a:latin typeface="+mn-lt"/>
                <a:ea typeface="+mn-ea"/>
                <a:cs typeface="+mn-cs"/>
              </a:rPr>
              <a:t>萬臺容器主機上，開發出</a:t>
            </a:r>
            <a:r>
              <a:rPr lang="en-US" altLang="zh-TW" sz="1200" b="0" i="0" kern="1200" dirty="0" smtClean="0">
                <a:solidFill>
                  <a:schemeClr val="tx1"/>
                </a:solidFill>
                <a:effectLst/>
                <a:latin typeface="+mn-lt"/>
                <a:ea typeface="+mn-ea"/>
                <a:cs typeface="+mn-cs"/>
              </a:rPr>
              <a:t>90</a:t>
            </a:r>
            <a:r>
              <a:rPr lang="zh-TW" altLang="en-US" sz="1200" b="0" i="0" kern="1200" dirty="0" smtClean="0">
                <a:solidFill>
                  <a:schemeClr val="tx1"/>
                </a:solidFill>
                <a:effectLst/>
                <a:latin typeface="+mn-lt"/>
                <a:ea typeface="+mn-ea"/>
                <a:cs typeface="+mn-cs"/>
              </a:rPr>
              <a:t>萬個</a:t>
            </a:r>
            <a:r>
              <a:rPr lang="en-US" altLang="zh-TW" sz="1200" b="0" i="0" kern="1200" dirty="0" smtClean="0">
                <a:solidFill>
                  <a:schemeClr val="tx1"/>
                </a:solidFill>
                <a:effectLst/>
                <a:latin typeface="+mn-lt"/>
                <a:ea typeface="+mn-ea"/>
                <a:cs typeface="+mn-cs"/>
              </a:rPr>
              <a:t>Docker</a:t>
            </a:r>
            <a:r>
              <a:rPr lang="zh-TW" altLang="en-US" sz="1200" b="0" i="0" kern="1200" dirty="0" smtClean="0">
                <a:solidFill>
                  <a:schemeClr val="tx1"/>
                </a:solidFill>
                <a:effectLst/>
                <a:latin typeface="+mn-lt"/>
                <a:ea typeface="+mn-ea"/>
                <a:cs typeface="+mn-cs"/>
              </a:rPr>
              <a:t>應用，累計超過</a:t>
            </a:r>
            <a:r>
              <a:rPr lang="en-US" altLang="zh-TW" sz="1200" b="0" i="0" kern="1200" dirty="0" smtClean="0">
                <a:solidFill>
                  <a:schemeClr val="tx1"/>
                </a:solidFill>
                <a:effectLst/>
                <a:latin typeface="+mn-lt"/>
                <a:ea typeface="+mn-ea"/>
                <a:cs typeface="+mn-cs"/>
              </a:rPr>
              <a:t>120</a:t>
            </a:r>
            <a:r>
              <a:rPr lang="zh-TW" altLang="en-US" sz="1200" b="0" i="0" kern="1200" dirty="0" smtClean="0">
                <a:solidFill>
                  <a:schemeClr val="tx1"/>
                </a:solidFill>
                <a:effectLst/>
                <a:latin typeface="+mn-lt"/>
                <a:ea typeface="+mn-ea"/>
                <a:cs typeface="+mn-cs"/>
              </a:rPr>
              <a:t>億次映象檔下載數</a:t>
            </a:r>
            <a:endParaRPr lang="zh-TW" altLang="en-US" dirty="0"/>
          </a:p>
        </p:txBody>
      </p:sp>
      <p:sp>
        <p:nvSpPr>
          <p:cNvPr id="4" name="投影片編號版面配置區 3"/>
          <p:cNvSpPr>
            <a:spLocks noGrp="1"/>
          </p:cNvSpPr>
          <p:nvPr>
            <p:ph type="sldNum" sz="quarter" idx="10"/>
          </p:nvPr>
        </p:nvSpPr>
        <p:spPr/>
        <p:txBody>
          <a:bodyPr/>
          <a:lstStyle/>
          <a:p>
            <a:fld id="{CE8420E4-9A2F-4615-B777-BE7DFF9425E0}" type="slidenum">
              <a:rPr lang="zh-TW" altLang="en-US" smtClean="0"/>
              <a:t>23</a:t>
            </a:fld>
            <a:endParaRPr lang="zh-TW" altLang="en-US"/>
          </a:p>
        </p:txBody>
      </p:sp>
    </p:spTree>
    <p:extLst>
      <p:ext uri="{BB962C8B-B14F-4D97-AF65-F5344CB8AC3E}">
        <p14:creationId xmlns:p14="http://schemas.microsoft.com/office/powerpoint/2010/main" val="23995184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2017/04/18</a:t>
            </a:r>
            <a:r>
              <a:rPr lang="zh-TW" altLang="en-US" dirty="0" smtClean="0"/>
              <a:t>，</a:t>
            </a:r>
            <a:r>
              <a:rPr lang="en-US" altLang="zh-TW" dirty="0" smtClean="0"/>
              <a:t>Docker</a:t>
            </a:r>
            <a:r>
              <a:rPr lang="zh-TW" altLang="en-US" dirty="0" smtClean="0"/>
              <a:t>創辦人宣布</a:t>
            </a:r>
            <a:r>
              <a:rPr lang="en-US" altLang="zh-TW" dirty="0" smtClean="0"/>
              <a:t>Moby</a:t>
            </a:r>
            <a:r>
              <a:rPr lang="zh-TW" altLang="en-US" dirty="0" smtClean="0"/>
              <a:t>專案的誕生，</a:t>
            </a:r>
            <a:r>
              <a:rPr lang="en-US" altLang="zh-TW" dirty="0" smtClean="0"/>
              <a:t>Moby</a:t>
            </a:r>
            <a:r>
              <a:rPr lang="zh-TW" altLang="en-US" dirty="0" smtClean="0"/>
              <a:t>並非拿來取代</a:t>
            </a:r>
            <a:r>
              <a:rPr lang="en-US" altLang="zh-TW" dirty="0" smtClean="0"/>
              <a:t>Docker</a:t>
            </a:r>
            <a:r>
              <a:rPr lang="zh-TW" altLang="en-US" dirty="0" smtClean="0"/>
              <a:t>系統，</a:t>
            </a:r>
            <a:r>
              <a:rPr lang="en-US" altLang="zh-TW" dirty="0" smtClean="0"/>
              <a:t>Docker</a:t>
            </a:r>
            <a:r>
              <a:rPr lang="zh-TW" altLang="en-US" dirty="0" smtClean="0"/>
              <a:t>專案並不會被刪除，只是由</a:t>
            </a:r>
            <a:r>
              <a:rPr lang="en-US" altLang="zh-TW" dirty="0" smtClean="0"/>
              <a:t>GitHub</a:t>
            </a:r>
            <a:r>
              <a:rPr lang="zh-TW" altLang="en-US" dirty="0" smtClean="0"/>
              <a:t>轉移回</a:t>
            </a:r>
            <a:r>
              <a:rPr lang="en-US" altLang="zh-TW" dirty="0" smtClean="0"/>
              <a:t>Docker</a:t>
            </a:r>
            <a:r>
              <a:rPr lang="zh-TW" altLang="en-US" dirty="0" smtClean="0"/>
              <a:t>網站維護</a:t>
            </a:r>
            <a:endParaRPr lang="en-US" altLang="zh-TW" dirty="0" smtClean="0"/>
          </a:p>
          <a:p>
            <a:endParaRPr lang="en-US" altLang="zh-TW" sz="1200" b="0" i="0" kern="1200" dirty="0" smtClean="0">
              <a:solidFill>
                <a:schemeClr val="tx1"/>
              </a:solidFill>
              <a:effectLst/>
              <a:latin typeface="+mn-lt"/>
              <a:ea typeface="+mn-ea"/>
              <a:cs typeface="+mn-cs"/>
            </a:endParaRPr>
          </a:p>
          <a:p>
            <a:r>
              <a:rPr lang="en-US" altLang="zh-TW" sz="1200" b="0" i="0" kern="1200" dirty="0" smtClean="0">
                <a:solidFill>
                  <a:schemeClr val="tx1"/>
                </a:solidFill>
                <a:effectLst/>
                <a:latin typeface="+mn-lt"/>
                <a:ea typeface="+mn-ea"/>
                <a:cs typeface="+mn-cs"/>
              </a:rPr>
              <a:t>Docker</a:t>
            </a:r>
            <a:r>
              <a:rPr lang="zh-TW" altLang="en-US" sz="1200" b="0" i="0" kern="1200" dirty="0" smtClean="0">
                <a:solidFill>
                  <a:schemeClr val="tx1"/>
                </a:solidFill>
                <a:effectLst/>
                <a:latin typeface="+mn-lt"/>
                <a:ea typeface="+mn-ea"/>
                <a:cs typeface="+mn-cs"/>
              </a:rPr>
              <a:t>創辦人暨技術長</a:t>
            </a:r>
            <a:r>
              <a:rPr lang="en-US" altLang="zh-TW" sz="1200" b="0" i="0" kern="1200" dirty="0" smtClean="0">
                <a:solidFill>
                  <a:schemeClr val="tx1"/>
                </a:solidFill>
                <a:effectLst/>
                <a:latin typeface="+mn-lt"/>
                <a:ea typeface="+mn-ea"/>
                <a:cs typeface="+mn-cs"/>
              </a:rPr>
              <a:t>Solomon </a:t>
            </a:r>
            <a:r>
              <a:rPr lang="en-US" altLang="zh-TW" sz="1200" b="0" i="0" kern="1200" dirty="0" err="1" smtClean="0">
                <a:solidFill>
                  <a:schemeClr val="tx1"/>
                </a:solidFill>
                <a:effectLst/>
                <a:latin typeface="+mn-lt"/>
                <a:ea typeface="+mn-ea"/>
                <a:cs typeface="+mn-cs"/>
              </a:rPr>
              <a:t>Hykes</a:t>
            </a:r>
            <a:r>
              <a:rPr lang="zh-TW" altLang="en-US" sz="1200" b="0" i="0" kern="1200" dirty="0" smtClean="0">
                <a:solidFill>
                  <a:schemeClr val="tx1"/>
                </a:solidFill>
                <a:effectLst/>
                <a:latin typeface="+mn-lt"/>
                <a:ea typeface="+mn-ea"/>
                <a:cs typeface="+mn-cs"/>
              </a:rPr>
              <a:t>認為，今年容器將成為主流，將散布伺服器、資料中心、雲端、桌面、</a:t>
            </a:r>
            <a:r>
              <a:rPr lang="en-US" altLang="zh-TW" sz="1200" b="0" i="0" kern="1200" dirty="0" err="1" smtClean="0">
                <a:solidFill>
                  <a:schemeClr val="tx1"/>
                </a:solidFill>
                <a:effectLst/>
                <a:latin typeface="+mn-lt"/>
                <a:ea typeface="+mn-ea"/>
                <a:cs typeface="+mn-cs"/>
              </a:rPr>
              <a:t>IoT</a:t>
            </a:r>
            <a:r>
              <a:rPr lang="zh-TW" altLang="en-US" sz="1200" b="0" i="0" kern="1200" dirty="0" smtClean="0">
                <a:solidFill>
                  <a:schemeClr val="tx1"/>
                </a:solidFill>
                <a:effectLst/>
                <a:latin typeface="+mn-lt"/>
                <a:ea typeface="+mn-ea"/>
                <a:cs typeface="+mn-cs"/>
              </a:rPr>
              <a:t>與行動等運算裝置，或金融、醫療保鍵、政府、旅遊與製造業上，</a:t>
            </a:r>
            <a:r>
              <a:rPr lang="en-US" altLang="zh-TW" sz="1200" b="0" i="0" kern="1200" dirty="0" smtClean="0">
                <a:solidFill>
                  <a:schemeClr val="tx1"/>
                </a:solidFill>
                <a:effectLst/>
                <a:latin typeface="+mn-lt"/>
                <a:ea typeface="+mn-ea"/>
                <a:cs typeface="+mn-cs"/>
              </a:rPr>
              <a:t>Docker</a:t>
            </a:r>
            <a:r>
              <a:rPr lang="zh-TW" altLang="en-US" sz="1200" b="0" i="0" kern="1200" dirty="0" smtClean="0">
                <a:solidFill>
                  <a:schemeClr val="tx1"/>
                </a:solidFill>
                <a:effectLst/>
                <a:latin typeface="+mn-lt"/>
                <a:ea typeface="+mn-ea"/>
                <a:cs typeface="+mn-cs"/>
              </a:rPr>
              <a:t> 原有開放元件，儘管有大量開發者，推出多種功能元件，但每個人各自推出了自己的容器化系統建置或部署方式，彼此不易快速複製和擴散，而拖慢了</a:t>
            </a:r>
            <a:r>
              <a:rPr lang="en-US" altLang="zh-TW" sz="1200" b="0" i="0" kern="1200" dirty="0" smtClean="0">
                <a:solidFill>
                  <a:schemeClr val="tx1"/>
                </a:solidFill>
                <a:effectLst/>
                <a:latin typeface="+mn-lt"/>
                <a:ea typeface="+mn-ea"/>
                <a:cs typeface="+mn-cs"/>
              </a:rPr>
              <a:t>container</a:t>
            </a:r>
            <a:r>
              <a:rPr lang="zh-TW" altLang="en-US" sz="1200" b="0" i="0" kern="1200" dirty="0" smtClean="0">
                <a:solidFill>
                  <a:schemeClr val="tx1"/>
                </a:solidFill>
                <a:effectLst/>
                <a:latin typeface="+mn-lt"/>
                <a:ea typeface="+mn-ea"/>
                <a:cs typeface="+mn-cs"/>
              </a:rPr>
              <a:t>生態系的擴大速度，</a:t>
            </a:r>
            <a:r>
              <a:rPr lang="en-US" altLang="zh-TW" sz="1200" b="0" i="0" kern="1200" dirty="0" smtClean="0">
                <a:solidFill>
                  <a:schemeClr val="tx1"/>
                </a:solidFill>
                <a:effectLst/>
                <a:latin typeface="+mn-lt"/>
                <a:ea typeface="+mn-ea"/>
                <a:cs typeface="+mn-cs"/>
              </a:rPr>
              <a:t>Solomon</a:t>
            </a:r>
            <a:r>
              <a:rPr lang="zh-TW" altLang="en-US" sz="1200" b="0" i="0" kern="1200" dirty="0" smtClean="0">
                <a:solidFill>
                  <a:schemeClr val="tx1"/>
                </a:solidFill>
                <a:effectLst/>
                <a:latin typeface="+mn-lt"/>
                <a:ea typeface="+mn-ea"/>
                <a:cs typeface="+mn-cs"/>
              </a:rPr>
              <a:t>認為，必須推出通用組合方法（</a:t>
            </a:r>
            <a:r>
              <a:rPr lang="en-US" altLang="zh-TW" sz="1200" b="0" i="0" kern="1200" dirty="0" smtClean="0">
                <a:solidFill>
                  <a:schemeClr val="tx1"/>
                </a:solidFill>
                <a:effectLst/>
                <a:latin typeface="+mn-lt"/>
                <a:ea typeface="+mn-ea"/>
                <a:cs typeface="+mn-cs"/>
              </a:rPr>
              <a:t>Common Assembles</a:t>
            </a:r>
            <a:r>
              <a:rPr lang="zh-TW" altLang="en-US" sz="1200" b="0" i="0" kern="1200" dirty="0" smtClean="0">
                <a:solidFill>
                  <a:schemeClr val="tx1"/>
                </a:solidFill>
                <a:effectLst/>
                <a:latin typeface="+mn-lt"/>
                <a:ea typeface="+mn-ea"/>
                <a:cs typeface="+mn-cs"/>
              </a:rPr>
              <a:t>）</a:t>
            </a:r>
            <a:endParaRPr lang="en-US" altLang="zh-TW" sz="1200" b="0" i="0" kern="1200" dirty="0" smtClean="0">
              <a:solidFill>
                <a:schemeClr val="tx1"/>
              </a:solidFill>
              <a:effectLst/>
              <a:latin typeface="+mn-lt"/>
              <a:ea typeface="+mn-ea"/>
              <a:cs typeface="+mn-cs"/>
            </a:endParaRPr>
          </a:p>
          <a:p>
            <a:endParaRPr lang="en-US" altLang="zh-TW" sz="1200" b="0" i="0" kern="1200" dirty="0" smtClean="0">
              <a:solidFill>
                <a:schemeClr val="tx1"/>
              </a:solidFill>
              <a:effectLst/>
              <a:latin typeface="+mn-lt"/>
              <a:ea typeface="+mn-ea"/>
              <a:cs typeface="+mn-cs"/>
            </a:endParaRPr>
          </a:p>
          <a:p>
            <a:r>
              <a:rPr lang="en-US" altLang="zh-TW" sz="1200" b="0" i="0" kern="1200" dirty="0" smtClean="0">
                <a:solidFill>
                  <a:schemeClr val="tx1"/>
                </a:solidFill>
                <a:effectLst/>
                <a:latin typeface="+mn-lt"/>
                <a:ea typeface="+mn-ea"/>
                <a:cs typeface="+mn-cs"/>
              </a:rPr>
              <a:t>Moby</a:t>
            </a:r>
            <a:r>
              <a:rPr lang="zh-TW" altLang="en-US" sz="1200" b="0" i="0" kern="1200" dirty="0" smtClean="0">
                <a:solidFill>
                  <a:schemeClr val="tx1"/>
                </a:solidFill>
                <a:effectLst/>
                <a:latin typeface="+mn-lt"/>
                <a:ea typeface="+mn-ea"/>
                <a:cs typeface="+mn-cs"/>
              </a:rPr>
              <a:t>專案最大特色不只是新的專案名稱，還提出了一套組合容器化應用系統的組合框架（</a:t>
            </a:r>
            <a:r>
              <a:rPr lang="en-US" altLang="zh-TW" sz="1200" b="0" i="0" kern="1200" dirty="0" smtClean="0">
                <a:solidFill>
                  <a:schemeClr val="tx1"/>
                </a:solidFill>
                <a:effectLst/>
                <a:latin typeface="+mn-lt"/>
                <a:ea typeface="+mn-ea"/>
                <a:cs typeface="+mn-cs"/>
              </a:rPr>
              <a:t>A Framework to assemble</a:t>
            </a:r>
            <a:r>
              <a:rPr lang="zh-TW" altLang="en-US" sz="1200" b="0" i="0" kern="1200" dirty="0" smtClean="0">
                <a:solidFill>
                  <a:schemeClr val="tx1"/>
                </a:solidFill>
                <a:effectLst/>
                <a:latin typeface="+mn-lt"/>
                <a:ea typeface="+mn-ea"/>
                <a:cs typeface="+mn-cs"/>
              </a:rPr>
              <a:t>）。</a:t>
            </a:r>
            <a:r>
              <a:rPr lang="en-US" altLang="zh-TW" sz="1200" b="0" i="0" kern="1200" dirty="0" smtClean="0">
                <a:solidFill>
                  <a:schemeClr val="tx1"/>
                </a:solidFill>
                <a:effectLst/>
                <a:latin typeface="+mn-lt"/>
                <a:ea typeface="+mn-ea"/>
                <a:cs typeface="+mn-cs"/>
              </a:rPr>
              <a:t>Moby</a:t>
            </a:r>
            <a:r>
              <a:rPr lang="zh-TW" altLang="en-US" sz="1200" b="0" i="0" kern="1200" dirty="0" smtClean="0">
                <a:solidFill>
                  <a:schemeClr val="tx1"/>
                </a:solidFill>
                <a:effectLst/>
                <a:latin typeface="+mn-lt"/>
                <a:ea typeface="+mn-ea"/>
                <a:cs typeface="+mn-cs"/>
              </a:rPr>
              <a:t>除了涵蓋了原有</a:t>
            </a:r>
            <a:r>
              <a:rPr lang="en-US" altLang="zh-TW" sz="1200" b="0" i="0" kern="1200" dirty="0" smtClean="0">
                <a:solidFill>
                  <a:schemeClr val="tx1"/>
                </a:solidFill>
                <a:effectLst/>
                <a:latin typeface="+mn-lt"/>
                <a:ea typeface="+mn-ea"/>
                <a:cs typeface="+mn-cs"/>
              </a:rPr>
              <a:t>Docker</a:t>
            </a:r>
            <a:r>
              <a:rPr lang="zh-TW" altLang="en-US" sz="1200" b="0" i="0" kern="1200" dirty="0" smtClean="0">
                <a:solidFill>
                  <a:schemeClr val="tx1"/>
                </a:solidFill>
                <a:effectLst/>
                <a:latin typeface="+mn-lt"/>
                <a:ea typeface="+mn-ea"/>
                <a:cs typeface="+mn-cs"/>
              </a:rPr>
              <a:t>開源專案的所有程式碼，多達</a:t>
            </a:r>
            <a:r>
              <a:rPr lang="en-US" altLang="zh-TW" sz="1200" b="0" i="0" kern="1200" dirty="0" smtClean="0">
                <a:solidFill>
                  <a:schemeClr val="tx1"/>
                </a:solidFill>
                <a:effectLst/>
                <a:latin typeface="+mn-lt"/>
                <a:ea typeface="+mn-ea"/>
                <a:cs typeface="+mn-cs"/>
              </a:rPr>
              <a:t>80</a:t>
            </a:r>
            <a:r>
              <a:rPr lang="zh-TW" altLang="en-US" sz="1200" b="0" i="0" kern="1200" dirty="0" smtClean="0">
                <a:solidFill>
                  <a:schemeClr val="tx1"/>
                </a:solidFill>
                <a:effectLst/>
                <a:latin typeface="+mn-lt"/>
                <a:ea typeface="+mn-ea"/>
                <a:cs typeface="+mn-cs"/>
              </a:rPr>
              <a:t>多個元件函式庫之外，還提供了一個將自製元件打包成容器化元件的工具，以及</a:t>
            </a:r>
            <a:r>
              <a:rPr lang="en-US" altLang="zh-TW" sz="1200" b="0" i="0" kern="1200" dirty="0" smtClean="0">
                <a:solidFill>
                  <a:schemeClr val="tx1"/>
                </a:solidFill>
                <a:effectLst/>
                <a:latin typeface="+mn-lt"/>
                <a:ea typeface="+mn-ea"/>
                <a:cs typeface="+mn-cs"/>
              </a:rPr>
              <a:t>Docker</a:t>
            </a:r>
            <a:r>
              <a:rPr lang="zh-TW" altLang="en-US" sz="1200" b="0" i="0" kern="1200" dirty="0" smtClean="0">
                <a:solidFill>
                  <a:schemeClr val="tx1"/>
                </a:solidFill>
                <a:effectLst/>
                <a:latin typeface="+mn-lt"/>
                <a:ea typeface="+mn-ea"/>
                <a:cs typeface="+mn-cs"/>
              </a:rPr>
              <a:t>從百萬個</a:t>
            </a:r>
            <a:r>
              <a:rPr lang="en-US" altLang="zh-TW" sz="1200" b="0" i="0" kern="1200" dirty="0" smtClean="0">
                <a:solidFill>
                  <a:schemeClr val="tx1"/>
                </a:solidFill>
                <a:effectLst/>
                <a:latin typeface="+mn-lt"/>
                <a:ea typeface="+mn-ea"/>
                <a:cs typeface="+mn-cs"/>
              </a:rPr>
              <a:t>Docker</a:t>
            </a:r>
            <a:r>
              <a:rPr lang="zh-TW" altLang="en-US" sz="1200" b="0" i="0" kern="1200" dirty="0" smtClean="0">
                <a:solidFill>
                  <a:schemeClr val="tx1"/>
                </a:solidFill>
                <a:effectLst/>
                <a:latin typeface="+mn-lt"/>
                <a:ea typeface="+mn-ea"/>
                <a:cs typeface="+mn-cs"/>
              </a:rPr>
              <a:t>節點部署經驗中，歸納出來的容器系統組建參考文件，等於是提供了一套內有全套容器工具和容器系統建置方法學（和通用範本）的懶人包。</a:t>
            </a:r>
            <a:endParaRPr lang="en-US" altLang="zh-TW" sz="1200" b="0" i="0" kern="1200" dirty="0" smtClean="0">
              <a:solidFill>
                <a:schemeClr val="tx1"/>
              </a:solidFill>
              <a:effectLst/>
              <a:latin typeface="+mn-lt"/>
              <a:ea typeface="+mn-ea"/>
              <a:cs typeface="+mn-cs"/>
            </a:endParaRPr>
          </a:p>
        </p:txBody>
      </p:sp>
      <p:sp>
        <p:nvSpPr>
          <p:cNvPr id="4" name="投影片編號版面配置區 3"/>
          <p:cNvSpPr>
            <a:spLocks noGrp="1"/>
          </p:cNvSpPr>
          <p:nvPr>
            <p:ph type="sldNum" sz="quarter" idx="10"/>
          </p:nvPr>
        </p:nvSpPr>
        <p:spPr/>
        <p:txBody>
          <a:bodyPr/>
          <a:lstStyle/>
          <a:p>
            <a:fld id="{CE8420E4-9A2F-4615-B777-BE7DFF9425E0}" type="slidenum">
              <a:rPr lang="zh-TW" altLang="en-US" smtClean="0"/>
              <a:t>24</a:t>
            </a:fld>
            <a:endParaRPr lang="zh-TW" altLang="en-US"/>
          </a:p>
        </p:txBody>
      </p:sp>
    </p:spTree>
    <p:extLst>
      <p:ext uri="{BB962C8B-B14F-4D97-AF65-F5344CB8AC3E}">
        <p14:creationId xmlns:p14="http://schemas.microsoft.com/office/powerpoint/2010/main" val="239951848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ltLang="zh-TW" sz="1200" b="0" i="0" kern="1200" dirty="0" smtClean="0">
              <a:solidFill>
                <a:schemeClr val="tx1"/>
              </a:solidFill>
              <a:effectLst/>
              <a:latin typeface="+mn-lt"/>
              <a:ea typeface="+mn-ea"/>
              <a:cs typeface="+mn-cs"/>
            </a:endParaRPr>
          </a:p>
        </p:txBody>
      </p:sp>
      <p:sp>
        <p:nvSpPr>
          <p:cNvPr id="4" name="投影片編號版面配置區 3"/>
          <p:cNvSpPr>
            <a:spLocks noGrp="1"/>
          </p:cNvSpPr>
          <p:nvPr>
            <p:ph type="sldNum" sz="quarter" idx="10"/>
          </p:nvPr>
        </p:nvSpPr>
        <p:spPr/>
        <p:txBody>
          <a:bodyPr/>
          <a:lstStyle/>
          <a:p>
            <a:fld id="{CE8420E4-9A2F-4615-B777-BE7DFF9425E0}" type="slidenum">
              <a:rPr lang="zh-TW" altLang="en-US" smtClean="0"/>
              <a:t>25</a:t>
            </a:fld>
            <a:endParaRPr lang="zh-TW" altLang="en-US"/>
          </a:p>
        </p:txBody>
      </p:sp>
    </p:spTree>
    <p:extLst>
      <p:ext uri="{BB962C8B-B14F-4D97-AF65-F5344CB8AC3E}">
        <p14:creationId xmlns:p14="http://schemas.microsoft.com/office/powerpoint/2010/main" val="30821888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200" b="0" i="0" kern="1200" dirty="0" smtClean="0">
                <a:solidFill>
                  <a:schemeClr val="tx1"/>
                </a:solidFill>
                <a:effectLst/>
                <a:latin typeface="+mn-lt"/>
                <a:ea typeface="+mn-ea"/>
                <a:cs typeface="+mn-cs"/>
              </a:rPr>
              <a:t>圖片比較了 </a:t>
            </a:r>
            <a:r>
              <a:rPr lang="en-US" altLang="zh-TW" sz="1200" b="0" i="0" kern="1200" dirty="0" err="1" smtClean="0">
                <a:solidFill>
                  <a:schemeClr val="tx1"/>
                </a:solidFill>
                <a:effectLst/>
                <a:latin typeface="+mn-lt"/>
                <a:ea typeface="+mn-ea"/>
                <a:cs typeface="+mn-cs"/>
              </a:rPr>
              <a:t>Docker</a:t>
            </a:r>
            <a:r>
              <a:rPr lang="en-US" altLang="zh-TW" sz="1200" b="0" i="0" kern="1200" dirty="0" smtClean="0">
                <a:solidFill>
                  <a:schemeClr val="tx1"/>
                </a:solidFill>
                <a:effectLst/>
                <a:latin typeface="+mn-lt"/>
                <a:ea typeface="+mn-ea"/>
                <a:cs typeface="+mn-cs"/>
              </a:rPr>
              <a:t> </a:t>
            </a:r>
            <a:r>
              <a:rPr lang="zh-TW" altLang="en-US" sz="1200" b="0" i="0" kern="1200" dirty="0" smtClean="0">
                <a:solidFill>
                  <a:schemeClr val="tx1"/>
                </a:solidFill>
                <a:effectLst/>
                <a:latin typeface="+mn-lt"/>
                <a:ea typeface="+mn-ea"/>
                <a:cs typeface="+mn-cs"/>
              </a:rPr>
              <a:t>和傳統虛擬化方式的不同之處，</a:t>
            </a:r>
            <a:endParaRPr lang="en-US" altLang="zh-TW" sz="1200" b="0" i="0" kern="1200" dirty="0" smtClean="0">
              <a:solidFill>
                <a:schemeClr val="tx1"/>
              </a:solidFill>
              <a:effectLst/>
              <a:latin typeface="+mn-lt"/>
              <a:ea typeface="+mn-ea"/>
              <a:cs typeface="+mn-cs"/>
            </a:endParaRPr>
          </a:p>
          <a:p>
            <a:r>
              <a:rPr lang="zh-TW" altLang="en-US" sz="1200" b="0" i="0" kern="1200" dirty="0" smtClean="0">
                <a:solidFill>
                  <a:schemeClr val="tx1"/>
                </a:solidFill>
                <a:effectLst/>
                <a:latin typeface="+mn-lt"/>
                <a:ea typeface="+mn-ea"/>
                <a:cs typeface="+mn-cs"/>
              </a:rPr>
              <a:t>虛擬機實現資源隔離的方法是利用獨立的</a:t>
            </a:r>
            <a:r>
              <a:rPr lang="en-US" altLang="zh-TW" sz="1200" b="0" i="0" kern="1200" dirty="0" smtClean="0">
                <a:solidFill>
                  <a:schemeClr val="tx1"/>
                </a:solidFill>
                <a:effectLst/>
                <a:latin typeface="+mn-lt"/>
                <a:ea typeface="+mn-ea"/>
                <a:cs typeface="+mn-cs"/>
              </a:rPr>
              <a:t>OS</a:t>
            </a:r>
            <a:r>
              <a:rPr lang="zh-TW" altLang="en-US" sz="1200" b="0" i="0" kern="1200" dirty="0" smtClean="0">
                <a:solidFill>
                  <a:schemeClr val="tx1"/>
                </a:solidFill>
                <a:effectLst/>
                <a:latin typeface="+mn-lt"/>
                <a:ea typeface="+mn-ea"/>
                <a:cs typeface="+mn-cs"/>
              </a:rPr>
              <a:t>，並利用</a:t>
            </a:r>
            <a:r>
              <a:rPr lang="en-US" altLang="zh-TW" sz="1200" b="0" i="0" kern="1200" dirty="0" smtClean="0">
                <a:solidFill>
                  <a:schemeClr val="tx1"/>
                </a:solidFill>
                <a:effectLst/>
                <a:latin typeface="+mn-lt"/>
                <a:ea typeface="+mn-ea"/>
                <a:cs typeface="+mn-cs"/>
              </a:rPr>
              <a:t>Hypervisor</a:t>
            </a:r>
            <a:r>
              <a:rPr lang="zh-TW" altLang="en-US" sz="1200" b="0" i="0" kern="1200" dirty="0" smtClean="0">
                <a:solidFill>
                  <a:schemeClr val="tx1"/>
                </a:solidFill>
                <a:effectLst/>
                <a:latin typeface="+mn-lt"/>
                <a:ea typeface="+mn-ea"/>
                <a:cs typeface="+mn-cs"/>
              </a:rPr>
              <a:t>虛擬化</a:t>
            </a:r>
            <a:r>
              <a:rPr lang="en-US" altLang="zh-TW" sz="1200" b="0" i="0" kern="1200" dirty="0" smtClean="0">
                <a:solidFill>
                  <a:schemeClr val="tx1"/>
                </a:solidFill>
                <a:effectLst/>
                <a:latin typeface="+mn-lt"/>
                <a:ea typeface="+mn-ea"/>
                <a:cs typeface="+mn-cs"/>
              </a:rPr>
              <a:t>CPU</a:t>
            </a:r>
            <a:r>
              <a:rPr lang="zh-TW" altLang="en-US" sz="1200" b="0" i="0" kern="1200" dirty="0" smtClean="0">
                <a:solidFill>
                  <a:schemeClr val="tx1"/>
                </a:solidFill>
                <a:effectLst/>
                <a:latin typeface="+mn-lt"/>
                <a:ea typeface="+mn-ea"/>
                <a:cs typeface="+mn-cs"/>
              </a:rPr>
              <a:t>、內存、</a:t>
            </a:r>
            <a:r>
              <a:rPr lang="en-US" altLang="zh-TW" sz="1200" b="0" i="0" kern="1200" dirty="0" smtClean="0">
                <a:solidFill>
                  <a:schemeClr val="tx1"/>
                </a:solidFill>
                <a:effectLst/>
                <a:latin typeface="+mn-lt"/>
                <a:ea typeface="+mn-ea"/>
                <a:cs typeface="+mn-cs"/>
              </a:rPr>
              <a:t>IO</a:t>
            </a:r>
            <a:r>
              <a:rPr lang="zh-TW" altLang="en-US" sz="1200" b="0" i="0" kern="1200" dirty="0" smtClean="0">
                <a:solidFill>
                  <a:schemeClr val="tx1"/>
                </a:solidFill>
                <a:effectLst/>
                <a:latin typeface="+mn-lt"/>
                <a:ea typeface="+mn-ea"/>
                <a:cs typeface="+mn-cs"/>
              </a:rPr>
              <a:t>設備</a:t>
            </a:r>
            <a:r>
              <a:rPr lang="zh-TW" altLang="en-US" dirty="0" smtClean="0"/>
              <a:t/>
            </a:r>
            <a:br>
              <a:rPr lang="zh-TW" altLang="en-US" dirty="0" smtClean="0"/>
            </a:br>
            <a:r>
              <a:rPr lang="en-US" altLang="zh-TW" sz="1200" b="0" i="0" kern="1200" dirty="0" err="1" smtClean="0">
                <a:solidFill>
                  <a:schemeClr val="tx1"/>
                </a:solidFill>
                <a:effectLst/>
                <a:latin typeface="+mn-lt"/>
                <a:ea typeface="+mn-ea"/>
                <a:cs typeface="+mn-cs"/>
              </a:rPr>
              <a:t>Docker</a:t>
            </a:r>
            <a:r>
              <a:rPr lang="zh-TW" altLang="en-US" sz="1200" b="0" i="0" kern="1200" dirty="0" smtClean="0">
                <a:solidFill>
                  <a:schemeClr val="tx1"/>
                </a:solidFill>
                <a:effectLst/>
                <a:latin typeface="+mn-lt"/>
                <a:ea typeface="+mn-ea"/>
                <a:cs typeface="+mn-cs"/>
              </a:rPr>
              <a:t>並沒有和虛擬機一樣利用一個完全獨立的</a:t>
            </a:r>
            <a:r>
              <a:rPr lang="en-US" altLang="zh-TW" sz="1200" b="0" i="0" kern="1200" dirty="0" smtClean="0">
                <a:solidFill>
                  <a:schemeClr val="tx1"/>
                </a:solidFill>
                <a:effectLst/>
                <a:latin typeface="+mn-lt"/>
                <a:ea typeface="+mn-ea"/>
                <a:cs typeface="+mn-cs"/>
              </a:rPr>
              <a:t>Guest OS</a:t>
            </a:r>
            <a:r>
              <a:rPr lang="zh-TW" altLang="en-US" sz="1200" b="0" i="0" kern="1200" dirty="0" smtClean="0">
                <a:solidFill>
                  <a:schemeClr val="tx1"/>
                </a:solidFill>
                <a:effectLst/>
                <a:latin typeface="+mn-lt"/>
                <a:ea typeface="+mn-ea"/>
                <a:cs typeface="+mn-cs"/>
              </a:rPr>
              <a:t>實現環境隔離，它利用的是目前</a:t>
            </a:r>
            <a:r>
              <a:rPr lang="en-US" altLang="zh-TW" sz="1200" b="0" i="0" kern="1200" dirty="0" smtClean="0">
                <a:solidFill>
                  <a:schemeClr val="tx1"/>
                </a:solidFill>
                <a:effectLst/>
                <a:latin typeface="+mn-lt"/>
                <a:ea typeface="+mn-ea"/>
                <a:cs typeface="+mn-cs"/>
              </a:rPr>
              <a:t>Linux</a:t>
            </a:r>
            <a:r>
              <a:rPr lang="zh-TW" altLang="en-US" sz="1200" b="0" i="0" kern="1200" dirty="0" smtClean="0">
                <a:solidFill>
                  <a:schemeClr val="tx1"/>
                </a:solidFill>
                <a:effectLst/>
                <a:latin typeface="+mn-lt"/>
                <a:ea typeface="+mn-ea"/>
                <a:cs typeface="+mn-cs"/>
              </a:rPr>
              <a:t>內核本身支持的容器方式實現資源和環境隔離</a:t>
            </a:r>
            <a:r>
              <a:rPr lang="zh-TW" altLang="en-US" dirty="0" smtClean="0"/>
              <a:t/>
            </a:r>
            <a:br>
              <a:rPr lang="zh-TW" altLang="en-US" dirty="0" smtClean="0"/>
            </a:br>
            <a:r>
              <a:rPr lang="zh-TW" altLang="en-US" sz="1200" b="0" i="0" kern="1200" dirty="0" smtClean="0">
                <a:solidFill>
                  <a:schemeClr val="tx1"/>
                </a:solidFill>
                <a:effectLst/>
                <a:latin typeface="+mn-lt"/>
                <a:ea typeface="+mn-ea"/>
                <a:cs typeface="+mn-cs"/>
              </a:rPr>
              <a:t>由於</a:t>
            </a:r>
            <a:r>
              <a:rPr lang="en-US" altLang="zh-TW" sz="1200" b="0" i="0" kern="1200" dirty="0" err="1" smtClean="0">
                <a:solidFill>
                  <a:schemeClr val="tx1"/>
                </a:solidFill>
                <a:effectLst/>
                <a:latin typeface="+mn-lt"/>
                <a:ea typeface="+mn-ea"/>
                <a:cs typeface="+mn-cs"/>
              </a:rPr>
              <a:t>Docker</a:t>
            </a:r>
            <a:r>
              <a:rPr lang="zh-TW" altLang="en-US" sz="1200" b="0" i="0" kern="1200" dirty="0" smtClean="0">
                <a:solidFill>
                  <a:schemeClr val="tx1"/>
                </a:solidFill>
                <a:effectLst/>
                <a:latin typeface="+mn-lt"/>
                <a:ea typeface="+mn-ea"/>
                <a:cs typeface="+mn-cs"/>
              </a:rPr>
              <a:t>不需要</a:t>
            </a:r>
            <a:r>
              <a:rPr lang="en-US" altLang="zh-TW" sz="1200" b="0" i="0" kern="1200" dirty="0" smtClean="0">
                <a:solidFill>
                  <a:schemeClr val="tx1"/>
                </a:solidFill>
                <a:effectLst/>
                <a:latin typeface="+mn-lt"/>
                <a:ea typeface="+mn-ea"/>
                <a:cs typeface="+mn-cs"/>
              </a:rPr>
              <a:t>Hypervisor</a:t>
            </a:r>
            <a:r>
              <a:rPr lang="zh-TW" altLang="en-US" sz="1200" b="0" i="0" kern="1200" dirty="0" smtClean="0">
                <a:solidFill>
                  <a:schemeClr val="tx1"/>
                </a:solidFill>
                <a:effectLst/>
                <a:latin typeface="+mn-lt"/>
                <a:ea typeface="+mn-ea"/>
                <a:cs typeface="+mn-cs"/>
              </a:rPr>
              <a:t>實現硬體資源虛擬化，運行在</a:t>
            </a:r>
            <a:r>
              <a:rPr lang="en-US" altLang="zh-TW" sz="1200" b="0" i="0" kern="1200" dirty="0" err="1" smtClean="0">
                <a:solidFill>
                  <a:schemeClr val="tx1"/>
                </a:solidFill>
                <a:effectLst/>
                <a:latin typeface="+mn-lt"/>
                <a:ea typeface="+mn-ea"/>
                <a:cs typeface="+mn-cs"/>
              </a:rPr>
              <a:t>Docker</a:t>
            </a:r>
            <a:r>
              <a:rPr lang="zh-TW" altLang="en-US" sz="1200" b="0" i="0" kern="1200" dirty="0" smtClean="0">
                <a:solidFill>
                  <a:schemeClr val="tx1"/>
                </a:solidFill>
                <a:effectLst/>
                <a:latin typeface="+mn-lt"/>
                <a:ea typeface="+mn-ea"/>
                <a:cs typeface="+mn-cs"/>
              </a:rPr>
              <a:t>容器上的程序直接使用的都是實際物理機的硬體資源</a:t>
            </a:r>
            <a:endParaRPr lang="en-US" altLang="zh-TW" sz="1200" b="0" i="0" kern="1200" dirty="0" smtClean="0">
              <a:solidFill>
                <a:schemeClr val="tx1"/>
              </a:solidFill>
              <a:effectLst/>
              <a:latin typeface="+mn-lt"/>
              <a:ea typeface="+mn-ea"/>
              <a:cs typeface="+mn-cs"/>
            </a:endParaRPr>
          </a:p>
          <a:p>
            <a:r>
              <a:rPr lang="en-US" altLang="zh-TW" sz="1200" b="0" i="0" kern="1200" dirty="0" err="1" smtClean="0">
                <a:solidFill>
                  <a:schemeClr val="tx1"/>
                </a:solidFill>
                <a:effectLst/>
                <a:latin typeface="+mn-lt"/>
                <a:ea typeface="+mn-ea"/>
                <a:cs typeface="+mn-cs"/>
              </a:rPr>
              <a:t>Docker</a:t>
            </a:r>
            <a:r>
              <a:rPr lang="zh-TW" altLang="en-US" sz="1200" b="0" i="0" kern="1200" dirty="0" smtClean="0">
                <a:solidFill>
                  <a:schemeClr val="tx1"/>
                </a:solidFill>
                <a:effectLst/>
                <a:latin typeface="+mn-lt"/>
                <a:ea typeface="+mn-ea"/>
                <a:cs typeface="+mn-cs"/>
              </a:rPr>
              <a:t>利用的是宿主機的內核，而不需要</a:t>
            </a:r>
            <a:r>
              <a:rPr lang="en-US" altLang="zh-TW" sz="1200" b="0" i="0" kern="1200" dirty="0" smtClean="0">
                <a:solidFill>
                  <a:schemeClr val="tx1"/>
                </a:solidFill>
                <a:effectLst/>
                <a:latin typeface="+mn-lt"/>
                <a:ea typeface="+mn-ea"/>
                <a:cs typeface="+mn-cs"/>
              </a:rPr>
              <a:t>Guest OS</a:t>
            </a:r>
            <a:r>
              <a:rPr lang="zh-TW" altLang="en-US" sz="1200" b="0" i="0" kern="1200" dirty="0" smtClean="0">
                <a:solidFill>
                  <a:schemeClr val="tx1"/>
                </a:solidFill>
                <a:effectLst/>
                <a:latin typeface="+mn-lt"/>
                <a:ea typeface="+mn-ea"/>
                <a:cs typeface="+mn-cs"/>
              </a:rPr>
              <a:t>。因此，當新建一個容器時，</a:t>
            </a:r>
            <a:r>
              <a:rPr lang="en-US" altLang="zh-TW" sz="1200" b="0" i="0" kern="1200" dirty="0" err="1" smtClean="0">
                <a:solidFill>
                  <a:schemeClr val="tx1"/>
                </a:solidFill>
                <a:effectLst/>
                <a:latin typeface="+mn-lt"/>
                <a:ea typeface="+mn-ea"/>
                <a:cs typeface="+mn-cs"/>
              </a:rPr>
              <a:t>Docker</a:t>
            </a:r>
            <a:r>
              <a:rPr lang="zh-TW" altLang="en-US" sz="1200" b="0" i="0" kern="1200" dirty="0" smtClean="0">
                <a:solidFill>
                  <a:schemeClr val="tx1"/>
                </a:solidFill>
                <a:effectLst/>
                <a:latin typeface="+mn-lt"/>
                <a:ea typeface="+mn-ea"/>
                <a:cs typeface="+mn-cs"/>
              </a:rPr>
              <a:t>不需要和虛擬機一樣重新加載一個作業系統內核</a:t>
            </a:r>
            <a:r>
              <a:rPr lang="zh-TW" altLang="en-US" dirty="0" smtClean="0"/>
              <a:t/>
            </a:r>
            <a:br>
              <a:rPr lang="zh-TW" altLang="en-US" dirty="0" smtClean="0"/>
            </a:br>
            <a:endParaRPr lang="en-US" altLang="zh-TW" dirty="0" smtClean="0"/>
          </a:p>
          <a:p>
            <a:endParaRPr lang="en-US" altLang="zh-TW" sz="1200" b="0" i="0" kern="1200" dirty="0" smtClean="0">
              <a:solidFill>
                <a:schemeClr val="tx1"/>
              </a:solidFill>
              <a:effectLst/>
              <a:latin typeface="+mn-lt"/>
              <a:ea typeface="+mn-ea"/>
              <a:cs typeface="+mn-cs"/>
            </a:endParaRPr>
          </a:p>
          <a:p>
            <a:r>
              <a:rPr lang="zh-TW" altLang="en-US" sz="1200" b="0" i="0" kern="1200" dirty="0" smtClean="0">
                <a:solidFill>
                  <a:schemeClr val="tx1"/>
                </a:solidFill>
                <a:effectLst/>
                <a:latin typeface="+mn-lt"/>
                <a:ea typeface="+mn-ea"/>
                <a:cs typeface="+mn-cs"/>
              </a:rPr>
              <a:t>容器除了執行其中應用外，基本不消耗額外的系統資源，使得應用的效能很高，同時系統資源消耗更少。</a:t>
            </a:r>
            <a:endParaRPr lang="en-US" altLang="zh-TW" sz="1200" b="0" i="0" kern="1200" dirty="0" smtClean="0">
              <a:solidFill>
                <a:schemeClr val="tx1"/>
              </a:solidFill>
              <a:effectLst/>
              <a:latin typeface="+mn-lt"/>
              <a:ea typeface="+mn-ea"/>
              <a:cs typeface="+mn-cs"/>
            </a:endParaRPr>
          </a:p>
          <a:p>
            <a:r>
              <a:rPr lang="zh-TW" altLang="en-US" sz="1200" b="0" i="0" kern="1200" dirty="0" smtClean="0">
                <a:solidFill>
                  <a:schemeClr val="tx1"/>
                </a:solidFill>
                <a:effectLst/>
                <a:latin typeface="+mn-lt"/>
                <a:ea typeface="+mn-ea"/>
                <a:cs typeface="+mn-cs"/>
              </a:rPr>
              <a:t>傳統虛擬機方式執行 </a:t>
            </a:r>
            <a:r>
              <a:rPr lang="en-US" altLang="zh-TW" sz="1200" b="0" i="0" kern="1200" dirty="0" smtClean="0">
                <a:solidFill>
                  <a:schemeClr val="tx1"/>
                </a:solidFill>
                <a:effectLst/>
                <a:latin typeface="+mn-lt"/>
                <a:ea typeface="+mn-ea"/>
                <a:cs typeface="+mn-cs"/>
              </a:rPr>
              <a:t>10 </a:t>
            </a:r>
            <a:r>
              <a:rPr lang="zh-TW" altLang="en-US" sz="1200" b="0" i="0" kern="1200" dirty="0" smtClean="0">
                <a:solidFill>
                  <a:schemeClr val="tx1"/>
                </a:solidFill>
                <a:effectLst/>
                <a:latin typeface="+mn-lt"/>
                <a:ea typeface="+mn-ea"/>
                <a:cs typeface="+mn-cs"/>
              </a:rPr>
              <a:t>個不同的應用就要啟動 </a:t>
            </a:r>
            <a:r>
              <a:rPr lang="en-US" altLang="zh-TW" sz="1200" b="0" i="0" kern="1200" dirty="0" smtClean="0">
                <a:solidFill>
                  <a:schemeClr val="tx1"/>
                </a:solidFill>
                <a:effectLst/>
                <a:latin typeface="+mn-lt"/>
                <a:ea typeface="+mn-ea"/>
                <a:cs typeface="+mn-cs"/>
              </a:rPr>
              <a:t>10 </a:t>
            </a:r>
            <a:r>
              <a:rPr lang="zh-TW" altLang="en-US" sz="1200" b="0" i="0" kern="1200" dirty="0" smtClean="0">
                <a:solidFill>
                  <a:schemeClr val="tx1"/>
                </a:solidFill>
                <a:effectLst/>
                <a:latin typeface="+mn-lt"/>
                <a:ea typeface="+mn-ea"/>
                <a:cs typeface="+mn-cs"/>
              </a:rPr>
              <a:t>個虛擬機，而 </a:t>
            </a:r>
            <a:r>
              <a:rPr lang="en-US" altLang="zh-TW" sz="1200" b="0" i="0" kern="1200" dirty="0" err="1" smtClean="0">
                <a:solidFill>
                  <a:schemeClr val="tx1"/>
                </a:solidFill>
                <a:effectLst/>
                <a:latin typeface="+mn-lt"/>
                <a:ea typeface="+mn-ea"/>
                <a:cs typeface="+mn-cs"/>
              </a:rPr>
              <a:t>Docker</a:t>
            </a:r>
            <a:r>
              <a:rPr lang="en-US" altLang="zh-TW" sz="1200" b="0" i="0" kern="1200" dirty="0" smtClean="0">
                <a:solidFill>
                  <a:schemeClr val="tx1"/>
                </a:solidFill>
                <a:effectLst/>
                <a:latin typeface="+mn-lt"/>
                <a:ea typeface="+mn-ea"/>
                <a:cs typeface="+mn-cs"/>
              </a:rPr>
              <a:t> </a:t>
            </a:r>
            <a:r>
              <a:rPr lang="zh-TW" altLang="en-US" sz="1200" b="0" i="0" kern="1200" dirty="0" smtClean="0">
                <a:solidFill>
                  <a:schemeClr val="tx1"/>
                </a:solidFill>
                <a:effectLst/>
                <a:latin typeface="+mn-lt"/>
                <a:ea typeface="+mn-ea"/>
                <a:cs typeface="+mn-cs"/>
              </a:rPr>
              <a:t>只需要啟動 </a:t>
            </a:r>
            <a:r>
              <a:rPr lang="en-US" altLang="zh-TW" sz="1200" b="0" i="0" kern="1200" dirty="0" smtClean="0">
                <a:solidFill>
                  <a:schemeClr val="tx1"/>
                </a:solidFill>
                <a:effectLst/>
                <a:latin typeface="+mn-lt"/>
                <a:ea typeface="+mn-ea"/>
                <a:cs typeface="+mn-cs"/>
              </a:rPr>
              <a:t>10 </a:t>
            </a:r>
            <a:r>
              <a:rPr lang="zh-TW" altLang="en-US" sz="1200" b="0" i="0" kern="1200" dirty="0" smtClean="0">
                <a:solidFill>
                  <a:schemeClr val="tx1"/>
                </a:solidFill>
                <a:effectLst/>
                <a:latin typeface="+mn-lt"/>
                <a:ea typeface="+mn-ea"/>
                <a:cs typeface="+mn-cs"/>
              </a:rPr>
              <a:t>個隔離的應用即可。</a:t>
            </a:r>
            <a:endParaRPr lang="zh-TW" altLang="en-US" dirty="0"/>
          </a:p>
        </p:txBody>
      </p:sp>
      <p:sp>
        <p:nvSpPr>
          <p:cNvPr id="4" name="投影片編號版面配置區 3"/>
          <p:cNvSpPr>
            <a:spLocks noGrp="1"/>
          </p:cNvSpPr>
          <p:nvPr>
            <p:ph type="sldNum" sz="quarter" idx="10"/>
          </p:nvPr>
        </p:nvSpPr>
        <p:spPr/>
        <p:txBody>
          <a:bodyPr/>
          <a:lstStyle/>
          <a:p>
            <a:fld id="{2DB450AE-24D1-4FE4-8737-04A8A0F03D9E}" type="slidenum">
              <a:rPr lang="zh-TW" altLang="en-US" smtClean="0"/>
              <a:t>4</a:t>
            </a:fld>
            <a:endParaRPr lang="zh-TW" altLang="en-US"/>
          </a:p>
        </p:txBody>
      </p:sp>
    </p:spTree>
    <p:extLst>
      <p:ext uri="{BB962C8B-B14F-4D97-AF65-F5344CB8AC3E}">
        <p14:creationId xmlns:p14="http://schemas.microsoft.com/office/powerpoint/2010/main" val="20283927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200" b="0" i="0" kern="1200" dirty="0" smtClean="0">
                <a:solidFill>
                  <a:schemeClr val="tx1"/>
                </a:solidFill>
                <a:effectLst/>
                <a:latin typeface="+mn-lt"/>
                <a:ea typeface="+mn-ea"/>
                <a:cs typeface="+mn-cs"/>
              </a:rPr>
              <a:t>圖中從左往右分別是物理機、</a:t>
            </a:r>
            <a:r>
              <a:rPr lang="en-US" altLang="zh-TW" sz="1200" b="0" i="0" kern="1200" dirty="0" err="1" smtClean="0">
                <a:solidFill>
                  <a:schemeClr val="tx1"/>
                </a:solidFill>
                <a:effectLst/>
                <a:latin typeface="+mn-lt"/>
                <a:ea typeface="+mn-ea"/>
                <a:cs typeface="+mn-cs"/>
              </a:rPr>
              <a:t>Docker</a:t>
            </a:r>
            <a:r>
              <a:rPr lang="zh-TW" altLang="en-US" sz="1200" b="0" i="0" kern="1200" dirty="0" smtClean="0">
                <a:solidFill>
                  <a:schemeClr val="tx1"/>
                </a:solidFill>
                <a:effectLst/>
                <a:latin typeface="+mn-lt"/>
                <a:ea typeface="+mn-ea"/>
                <a:cs typeface="+mn-cs"/>
              </a:rPr>
              <a:t>和虛擬機的計算能力數據。可見</a:t>
            </a:r>
            <a:r>
              <a:rPr lang="en-US" altLang="zh-TW" sz="1200" b="0" i="0" kern="1200" dirty="0" err="1" smtClean="0">
                <a:solidFill>
                  <a:schemeClr val="tx1"/>
                </a:solidFill>
                <a:effectLst/>
                <a:latin typeface="+mn-lt"/>
                <a:ea typeface="+mn-ea"/>
                <a:cs typeface="+mn-cs"/>
              </a:rPr>
              <a:t>Docker</a:t>
            </a:r>
            <a:r>
              <a:rPr lang="zh-TW" altLang="en-US" sz="1200" b="0" i="0" kern="1200" dirty="0" smtClean="0">
                <a:solidFill>
                  <a:schemeClr val="tx1"/>
                </a:solidFill>
                <a:effectLst/>
                <a:latin typeface="+mn-lt"/>
                <a:ea typeface="+mn-ea"/>
                <a:cs typeface="+mn-cs"/>
              </a:rPr>
              <a:t>相對於物理機其計算能力幾乎沒有損耗，而虛擬機對比物理機則有著非常明顯的損耗</a:t>
            </a:r>
            <a:r>
              <a:rPr lang="zh-TW" altLang="en-US" dirty="0" smtClean="0"/>
              <a:t/>
            </a:r>
            <a:br>
              <a:rPr lang="zh-TW" altLang="en-US" dirty="0" smtClean="0"/>
            </a:br>
            <a:endParaRPr lang="zh-TW" altLang="en-US" dirty="0"/>
          </a:p>
        </p:txBody>
      </p:sp>
      <p:sp>
        <p:nvSpPr>
          <p:cNvPr id="4" name="投影片編號版面配置區 3"/>
          <p:cNvSpPr>
            <a:spLocks noGrp="1"/>
          </p:cNvSpPr>
          <p:nvPr>
            <p:ph type="sldNum" sz="quarter" idx="10"/>
          </p:nvPr>
        </p:nvSpPr>
        <p:spPr/>
        <p:txBody>
          <a:bodyPr/>
          <a:lstStyle/>
          <a:p>
            <a:fld id="{2DB450AE-24D1-4FE4-8737-04A8A0F03D9E}" type="slidenum">
              <a:rPr lang="zh-TW" altLang="en-US" smtClean="0"/>
              <a:t>5</a:t>
            </a:fld>
            <a:endParaRPr lang="zh-TW" altLang="en-US"/>
          </a:p>
        </p:txBody>
      </p:sp>
    </p:spTree>
    <p:extLst>
      <p:ext uri="{BB962C8B-B14F-4D97-AF65-F5344CB8AC3E}">
        <p14:creationId xmlns:p14="http://schemas.microsoft.com/office/powerpoint/2010/main" val="28981775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altLang="zh-TW" sz="1200" b="0" i="0" kern="1200" dirty="0" err="1" smtClean="0">
                <a:solidFill>
                  <a:schemeClr val="tx1"/>
                </a:solidFill>
                <a:effectLst/>
                <a:latin typeface="+mn-lt"/>
                <a:ea typeface="+mn-ea"/>
                <a:cs typeface="+mn-cs"/>
              </a:rPr>
              <a:t>Docker</a:t>
            </a:r>
            <a:r>
              <a:rPr lang="en-US" altLang="zh-TW" sz="1200" b="0" i="0" kern="1200" dirty="0" smtClean="0">
                <a:solidFill>
                  <a:schemeClr val="tx1"/>
                </a:solidFill>
                <a:effectLst/>
                <a:latin typeface="+mn-lt"/>
                <a:ea typeface="+mn-ea"/>
                <a:cs typeface="+mn-cs"/>
              </a:rPr>
              <a:t> </a:t>
            </a:r>
            <a:r>
              <a:rPr lang="zh-TW" altLang="en-US" sz="1200" b="0" i="0" kern="1200" dirty="0" smtClean="0">
                <a:solidFill>
                  <a:schemeClr val="tx1"/>
                </a:solidFill>
                <a:effectLst/>
                <a:latin typeface="+mn-lt"/>
                <a:ea typeface="+mn-ea"/>
                <a:cs typeface="+mn-cs"/>
              </a:rPr>
              <a:t>容器的啟動可以在秒級實作，這相比傳統的虛擬機方式要快得多</a:t>
            </a:r>
            <a:endParaRPr lang="en-US" altLang="zh-TW" sz="1200" b="0" i="0" kern="1200" dirty="0" smtClean="0">
              <a:solidFill>
                <a:schemeClr val="tx1"/>
              </a:solidFill>
              <a:effectLst/>
              <a:latin typeface="+mn-lt"/>
              <a:ea typeface="+mn-ea"/>
              <a:cs typeface="+mn-cs"/>
            </a:endParaRPr>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altLang="zh-TW" dirty="0" err="1" smtClean="0"/>
              <a:t>Docker</a:t>
            </a:r>
            <a:r>
              <a:rPr lang="en-US" altLang="zh-TW" dirty="0" smtClean="0"/>
              <a:t> </a:t>
            </a:r>
            <a:r>
              <a:rPr lang="zh-TW" altLang="en-US" dirty="0" smtClean="0"/>
              <a:t>對系統資源的使用率很高，一台主機上可以同時執行數千個 </a:t>
            </a:r>
            <a:r>
              <a:rPr lang="en-US" altLang="zh-TW" dirty="0" err="1" smtClean="0"/>
              <a:t>Docker</a:t>
            </a:r>
            <a:r>
              <a:rPr lang="en-US" altLang="zh-TW" dirty="0" smtClean="0"/>
              <a:t> </a:t>
            </a:r>
            <a:r>
              <a:rPr lang="zh-TW" altLang="en-US" dirty="0" smtClean="0"/>
              <a:t>容器。除了執行容器中的應用之外，基本不會再消耗額外的系統資源，使得應用的效能很高，同時系統資源消耗更少</a:t>
            </a:r>
            <a:endParaRPr lang="en-US" altLang="zh-TW" dirty="0" smtClean="0"/>
          </a:p>
          <a:p>
            <a:pPr marL="228600" indent="-228600">
              <a:buFont typeface="+mj-lt"/>
              <a:buAutoNum type="arabicPeriod"/>
            </a:pPr>
            <a:r>
              <a:rPr lang="en-US" altLang="zh-TW" sz="1200" b="0" i="0" kern="1200" dirty="0" err="1" smtClean="0">
                <a:solidFill>
                  <a:schemeClr val="tx1"/>
                </a:solidFill>
                <a:effectLst/>
                <a:latin typeface="+mn-lt"/>
                <a:ea typeface="+mn-ea"/>
                <a:cs typeface="+mn-cs"/>
              </a:rPr>
              <a:t>Docker</a:t>
            </a:r>
            <a:r>
              <a:rPr lang="en-US" altLang="zh-TW" sz="1200" b="0" i="0" kern="1200" dirty="0" smtClean="0">
                <a:solidFill>
                  <a:schemeClr val="tx1"/>
                </a:solidFill>
                <a:effectLst/>
                <a:latin typeface="+mn-lt"/>
                <a:ea typeface="+mn-ea"/>
                <a:cs typeface="+mn-cs"/>
              </a:rPr>
              <a:t> </a:t>
            </a:r>
            <a:r>
              <a:rPr lang="zh-TW" altLang="en-US" sz="1200" b="0" i="0" kern="1200" dirty="0" smtClean="0">
                <a:solidFill>
                  <a:schemeClr val="tx1"/>
                </a:solidFill>
                <a:effectLst/>
                <a:latin typeface="+mn-lt"/>
                <a:ea typeface="+mn-ea"/>
                <a:cs typeface="+mn-cs"/>
              </a:rPr>
              <a:t>容器的執行不需要額外的虛擬化支援，它是核心層級的虛擬化，因此可以實作更高的效能和效率。</a:t>
            </a:r>
            <a:endParaRPr lang="en-US" altLang="zh-TW" sz="1200" b="0" i="0" kern="1200" dirty="0" smtClean="0">
              <a:solidFill>
                <a:schemeClr val="tx1"/>
              </a:solidFill>
              <a:effectLst/>
              <a:latin typeface="+mn-lt"/>
              <a:ea typeface="+mn-ea"/>
              <a:cs typeface="+mn-cs"/>
            </a:endParaRPr>
          </a:p>
          <a:p>
            <a:pPr marL="228600" indent="-228600">
              <a:buFont typeface="+mj-lt"/>
              <a:buAutoNum type="arabicPeriod"/>
            </a:pPr>
            <a:r>
              <a:rPr lang="en-US" altLang="zh-TW" sz="1200" b="0" i="0" kern="1200" dirty="0" err="1" smtClean="0">
                <a:solidFill>
                  <a:schemeClr val="tx1"/>
                </a:solidFill>
                <a:effectLst/>
                <a:latin typeface="+mn-lt"/>
                <a:ea typeface="+mn-ea"/>
                <a:cs typeface="+mn-cs"/>
              </a:rPr>
              <a:t>Docker</a:t>
            </a:r>
            <a:r>
              <a:rPr lang="en-US" altLang="zh-TW" sz="1200" b="0" i="0" kern="1200" dirty="0" smtClean="0">
                <a:solidFill>
                  <a:schemeClr val="tx1"/>
                </a:solidFill>
                <a:effectLst/>
                <a:latin typeface="+mn-lt"/>
                <a:ea typeface="+mn-ea"/>
                <a:cs typeface="+mn-cs"/>
              </a:rPr>
              <a:t> </a:t>
            </a:r>
            <a:r>
              <a:rPr lang="zh-TW" altLang="en-US" sz="1200" b="0" i="0" kern="1200" dirty="0" smtClean="0">
                <a:solidFill>
                  <a:schemeClr val="tx1"/>
                </a:solidFill>
                <a:effectLst/>
                <a:latin typeface="+mn-lt"/>
                <a:ea typeface="+mn-ea"/>
                <a:cs typeface="+mn-cs"/>
              </a:rPr>
              <a:t>容器幾乎可以在任意的平台上執行，包括實體機器、虛擬機、公有雲、私有雲、個人電腦、伺服器等。 這種兼容性可以讓使用者把一個應用程式從一個平台直接遷移到另外一個。</a:t>
            </a:r>
            <a:endParaRPr lang="en-US" altLang="zh-TW" sz="1200" b="0" i="0" kern="1200" dirty="0" smtClean="0">
              <a:solidFill>
                <a:schemeClr val="tx1"/>
              </a:solidFill>
              <a:effectLst/>
              <a:latin typeface="+mn-lt"/>
              <a:ea typeface="+mn-ea"/>
              <a:cs typeface="+mn-cs"/>
            </a:endParaRPr>
          </a:p>
          <a:p>
            <a:pPr marL="228600" indent="-228600">
              <a:buFont typeface="+mj-lt"/>
              <a:buAutoNum type="arabicPeriod"/>
            </a:pPr>
            <a:r>
              <a:rPr lang="zh-TW" altLang="en-US" sz="1200" b="0" i="0" kern="1200" dirty="0" smtClean="0">
                <a:solidFill>
                  <a:schemeClr val="tx1"/>
                </a:solidFill>
                <a:effectLst/>
                <a:latin typeface="+mn-lt"/>
                <a:ea typeface="+mn-ea"/>
                <a:cs typeface="+mn-cs"/>
              </a:rPr>
              <a:t>使用 </a:t>
            </a:r>
            <a:r>
              <a:rPr lang="en-US" altLang="zh-TW" sz="1200" b="0" i="0" kern="1200" dirty="0" err="1" smtClean="0">
                <a:solidFill>
                  <a:schemeClr val="tx1"/>
                </a:solidFill>
                <a:effectLst/>
                <a:latin typeface="+mn-lt"/>
                <a:ea typeface="+mn-ea"/>
                <a:cs typeface="+mn-cs"/>
              </a:rPr>
              <a:t>Docker</a:t>
            </a:r>
            <a:r>
              <a:rPr lang="zh-TW" altLang="en-US" sz="1200" b="0" i="0" kern="1200" dirty="0" smtClean="0">
                <a:solidFill>
                  <a:schemeClr val="tx1"/>
                </a:solidFill>
                <a:effectLst/>
                <a:latin typeface="+mn-lt"/>
                <a:ea typeface="+mn-ea"/>
                <a:cs typeface="+mn-cs"/>
              </a:rPr>
              <a:t>，只需要小小的修改，就可以替代以往大量的更新工作。所有的修改都以增量的方式被分發和更新，從而實作自動化並且有效率的管理。</a:t>
            </a:r>
            <a:endParaRPr lang="en-US" altLang="zh-TW" sz="1200" b="0" i="0" kern="1200" dirty="0" smtClean="0">
              <a:solidFill>
                <a:schemeClr val="tx1"/>
              </a:solidFill>
              <a:effectLst/>
              <a:latin typeface="+mn-lt"/>
              <a:ea typeface="+mn-ea"/>
              <a:cs typeface="+mn-cs"/>
            </a:endParaRPr>
          </a:p>
          <a:p>
            <a:pPr marL="228600" indent="-228600">
              <a:buFont typeface="+mj-lt"/>
              <a:buAutoNum type="arabicPeriod"/>
            </a:pPr>
            <a:endParaRPr lang="en-US" altLang="zh-TW" sz="1200" b="0" i="0" kern="1200" dirty="0" smtClean="0">
              <a:solidFill>
                <a:schemeClr val="tx1"/>
              </a:solidFill>
              <a:effectLst/>
              <a:latin typeface="+mn-lt"/>
              <a:ea typeface="+mn-ea"/>
              <a:cs typeface="+mn-cs"/>
            </a:endParaRPr>
          </a:p>
          <a:p>
            <a:pPr marL="0" indent="0">
              <a:buFont typeface="+mj-lt"/>
              <a:buNone/>
            </a:pPr>
            <a:r>
              <a:rPr lang="zh-TW" altLang="en-US" sz="1200" b="0" i="0" kern="1200" dirty="0" smtClean="0">
                <a:solidFill>
                  <a:schemeClr val="tx1"/>
                </a:solidFill>
                <a:effectLst/>
                <a:latin typeface="+mn-lt"/>
                <a:ea typeface="+mn-ea"/>
                <a:cs typeface="+mn-cs"/>
              </a:rPr>
              <a:t>缺點 </a:t>
            </a:r>
            <a:r>
              <a:rPr lang="en-US" altLang="zh-TW" sz="1200" b="0" i="0" kern="1200" dirty="0" smtClean="0">
                <a:solidFill>
                  <a:schemeClr val="tx1"/>
                </a:solidFill>
                <a:effectLst/>
                <a:latin typeface="+mn-lt"/>
                <a:ea typeface="+mn-ea"/>
                <a:cs typeface="+mn-cs"/>
              </a:rPr>
              <a:t>:</a:t>
            </a:r>
            <a:r>
              <a:rPr lang="zh-TW" altLang="en-US" sz="1200" b="0" i="0" kern="1200" dirty="0" smtClean="0">
                <a:solidFill>
                  <a:schemeClr val="tx1"/>
                </a:solidFill>
                <a:effectLst/>
                <a:latin typeface="+mn-lt"/>
                <a:ea typeface="+mn-ea"/>
                <a:cs typeface="+mn-cs"/>
              </a:rPr>
              <a:t> </a:t>
            </a:r>
            <a:endParaRPr lang="en-US" altLang="zh-TW" sz="1200" b="0" i="0" kern="1200" dirty="0" smtClean="0">
              <a:solidFill>
                <a:schemeClr val="tx1"/>
              </a:solidFill>
              <a:effectLst/>
              <a:latin typeface="+mn-lt"/>
              <a:ea typeface="+mn-ea"/>
              <a:cs typeface="+mn-cs"/>
            </a:endParaRPr>
          </a:p>
          <a:p>
            <a:pPr marL="228600" indent="-228600">
              <a:buFont typeface="+mj-lt"/>
              <a:buAutoNum type="arabicPeriod"/>
            </a:pPr>
            <a:r>
              <a:rPr lang="zh-TW" altLang="en-US" sz="1200" b="0" i="0" kern="1200" dirty="0" smtClean="0">
                <a:solidFill>
                  <a:schemeClr val="tx1"/>
                </a:solidFill>
                <a:effectLst/>
                <a:latin typeface="+mn-lt"/>
                <a:ea typeface="+mn-ea"/>
                <a:cs typeface="+mn-cs"/>
              </a:rPr>
              <a:t>存在於</a:t>
            </a:r>
            <a:r>
              <a:rPr lang="en-US" altLang="zh-TW" sz="1200" b="0" i="0" kern="1200" dirty="0" err="1" smtClean="0">
                <a:solidFill>
                  <a:schemeClr val="tx1"/>
                </a:solidFill>
                <a:effectLst/>
                <a:latin typeface="+mn-lt"/>
                <a:ea typeface="+mn-ea"/>
                <a:cs typeface="+mn-cs"/>
              </a:rPr>
              <a:t>Docker</a:t>
            </a:r>
            <a:r>
              <a:rPr lang="en-US" altLang="zh-TW" sz="1200" b="0" i="0" kern="1200" dirty="0" smtClean="0">
                <a:solidFill>
                  <a:schemeClr val="tx1"/>
                </a:solidFill>
                <a:effectLst/>
                <a:latin typeface="+mn-lt"/>
                <a:ea typeface="+mn-ea"/>
                <a:cs typeface="+mn-cs"/>
              </a:rPr>
              <a:t> Container</a:t>
            </a:r>
            <a:r>
              <a:rPr lang="zh-TW" altLang="en-US" sz="1200" b="0" i="0" kern="1200" dirty="0" smtClean="0">
                <a:solidFill>
                  <a:schemeClr val="tx1"/>
                </a:solidFill>
                <a:effectLst/>
                <a:latin typeface="+mn-lt"/>
                <a:ea typeface="+mn-ea"/>
                <a:cs typeface="+mn-cs"/>
              </a:rPr>
              <a:t>中的環境變數，對於</a:t>
            </a:r>
            <a:r>
              <a:rPr lang="en-US" altLang="zh-TW" sz="1200" b="0" i="0" kern="1200" dirty="0" err="1" smtClean="0">
                <a:solidFill>
                  <a:schemeClr val="tx1"/>
                </a:solidFill>
                <a:effectLst/>
                <a:latin typeface="+mn-lt"/>
                <a:ea typeface="+mn-ea"/>
                <a:cs typeface="+mn-cs"/>
              </a:rPr>
              <a:t>Docker</a:t>
            </a:r>
            <a:r>
              <a:rPr lang="en-US" altLang="zh-TW" sz="1200" b="0" i="0" kern="1200" dirty="0" smtClean="0">
                <a:solidFill>
                  <a:schemeClr val="tx1"/>
                </a:solidFill>
                <a:effectLst/>
                <a:latin typeface="+mn-lt"/>
                <a:ea typeface="+mn-ea"/>
                <a:cs typeface="+mn-cs"/>
              </a:rPr>
              <a:t> Engine</a:t>
            </a:r>
            <a:r>
              <a:rPr lang="zh-TW" altLang="en-US" sz="1200" b="0" i="0" kern="1200" dirty="0" smtClean="0">
                <a:solidFill>
                  <a:schemeClr val="tx1"/>
                </a:solidFill>
                <a:effectLst/>
                <a:latin typeface="+mn-lt"/>
                <a:ea typeface="+mn-ea"/>
                <a:cs typeface="+mn-cs"/>
              </a:rPr>
              <a:t>並沒有意義，但是對於使用</a:t>
            </a:r>
            <a:r>
              <a:rPr lang="en-US" altLang="zh-TW" sz="1200" b="0" i="0" kern="1200" dirty="0" err="1" smtClean="0">
                <a:solidFill>
                  <a:schemeClr val="tx1"/>
                </a:solidFill>
                <a:effectLst/>
                <a:latin typeface="+mn-lt"/>
                <a:ea typeface="+mn-ea"/>
                <a:cs typeface="+mn-cs"/>
              </a:rPr>
              <a:t>Docker</a:t>
            </a:r>
            <a:r>
              <a:rPr lang="zh-TW" altLang="en-US" sz="1200" b="0" i="0" kern="1200" dirty="0" smtClean="0">
                <a:solidFill>
                  <a:schemeClr val="tx1"/>
                </a:solidFill>
                <a:effectLst/>
                <a:latin typeface="+mn-lt"/>
                <a:ea typeface="+mn-ea"/>
                <a:cs typeface="+mn-cs"/>
              </a:rPr>
              <a:t>的用戶則存在隱憂，如果被無關的第三方看見，使用者的</a:t>
            </a:r>
            <a:r>
              <a:rPr lang="en-US" altLang="zh-TW" sz="1200" b="0" i="0" kern="1200" dirty="0" smtClean="0">
                <a:solidFill>
                  <a:schemeClr val="tx1"/>
                </a:solidFill>
                <a:effectLst/>
                <a:latin typeface="+mn-lt"/>
                <a:ea typeface="+mn-ea"/>
                <a:cs typeface="+mn-cs"/>
              </a:rPr>
              <a:t>Container</a:t>
            </a:r>
            <a:r>
              <a:rPr lang="zh-TW" altLang="en-US" sz="1200" b="0" i="0" kern="1200" dirty="0" smtClean="0">
                <a:solidFill>
                  <a:schemeClr val="tx1"/>
                </a:solidFill>
                <a:effectLst/>
                <a:latin typeface="+mn-lt"/>
                <a:ea typeface="+mn-ea"/>
                <a:cs typeface="+mn-cs"/>
              </a:rPr>
              <a:t>可能會產生資安上疑慮</a:t>
            </a:r>
            <a:endParaRPr lang="en-US" altLang="zh-TW" sz="1200" b="0" i="0" kern="1200" dirty="0" smtClean="0">
              <a:solidFill>
                <a:schemeClr val="tx1"/>
              </a:solidFill>
              <a:effectLst/>
              <a:latin typeface="+mn-lt"/>
              <a:ea typeface="+mn-ea"/>
              <a:cs typeface="+mn-cs"/>
            </a:endParaRPr>
          </a:p>
          <a:p>
            <a:pPr marL="228600" indent="-228600">
              <a:buFont typeface="+mj-lt"/>
              <a:buAutoNum type="arabicPeriod"/>
            </a:pPr>
            <a:r>
              <a:rPr lang="zh-TW" altLang="en-US" sz="1200" b="0" i="0" kern="1200" dirty="0" smtClean="0">
                <a:solidFill>
                  <a:schemeClr val="tx1"/>
                </a:solidFill>
                <a:effectLst/>
                <a:latin typeface="+mn-lt"/>
                <a:ea typeface="+mn-ea"/>
                <a:cs typeface="+mn-cs"/>
              </a:rPr>
              <a:t>雖然</a:t>
            </a:r>
            <a:r>
              <a:rPr lang="en-US" altLang="zh-TW" sz="1200" b="0" i="0" kern="1200" dirty="0" err="1" smtClean="0">
                <a:solidFill>
                  <a:schemeClr val="tx1"/>
                </a:solidFill>
                <a:effectLst/>
                <a:latin typeface="+mn-lt"/>
                <a:ea typeface="+mn-ea"/>
                <a:cs typeface="+mn-cs"/>
              </a:rPr>
              <a:t>Docker</a:t>
            </a:r>
            <a:r>
              <a:rPr lang="en-US" altLang="zh-TW" sz="1200" b="0" i="0" kern="1200" dirty="0" smtClean="0">
                <a:solidFill>
                  <a:schemeClr val="tx1"/>
                </a:solidFill>
                <a:effectLst/>
                <a:latin typeface="+mn-lt"/>
                <a:ea typeface="+mn-ea"/>
                <a:cs typeface="+mn-cs"/>
              </a:rPr>
              <a:t> Container</a:t>
            </a:r>
            <a:r>
              <a:rPr lang="zh-TW" altLang="en-US" sz="1200" b="0" i="0" kern="1200" dirty="0" smtClean="0">
                <a:solidFill>
                  <a:schemeClr val="tx1"/>
                </a:solidFill>
                <a:effectLst/>
                <a:latin typeface="+mn-lt"/>
                <a:ea typeface="+mn-ea"/>
                <a:cs typeface="+mn-cs"/>
              </a:rPr>
              <a:t>會將資源隔離、控制及權限控制，但是由於跟</a:t>
            </a:r>
            <a:r>
              <a:rPr lang="en-US" altLang="zh-TW" sz="1200" b="0" i="0" kern="1200" dirty="0" smtClean="0">
                <a:solidFill>
                  <a:schemeClr val="tx1"/>
                </a:solidFill>
                <a:effectLst/>
                <a:latin typeface="+mn-lt"/>
                <a:ea typeface="+mn-ea"/>
                <a:cs typeface="+mn-cs"/>
              </a:rPr>
              <a:t>Linux</a:t>
            </a:r>
            <a:r>
              <a:rPr lang="zh-TW" altLang="en-US" sz="1200" b="0" i="0" kern="1200" dirty="0" smtClean="0">
                <a:solidFill>
                  <a:schemeClr val="tx1"/>
                </a:solidFill>
                <a:effectLst/>
                <a:latin typeface="+mn-lt"/>
                <a:ea typeface="+mn-ea"/>
                <a:cs typeface="+mn-cs"/>
              </a:rPr>
              <a:t>共用作業系統核心，進而會產生安全上的漏洞</a:t>
            </a:r>
            <a:endParaRPr lang="zh-TW" altLang="en-US" dirty="0"/>
          </a:p>
        </p:txBody>
      </p:sp>
      <p:sp>
        <p:nvSpPr>
          <p:cNvPr id="4" name="投影片編號版面配置區 3"/>
          <p:cNvSpPr>
            <a:spLocks noGrp="1"/>
          </p:cNvSpPr>
          <p:nvPr>
            <p:ph type="sldNum" sz="quarter" idx="10"/>
          </p:nvPr>
        </p:nvSpPr>
        <p:spPr/>
        <p:txBody>
          <a:bodyPr/>
          <a:lstStyle/>
          <a:p>
            <a:fld id="{2DB450AE-24D1-4FE4-8737-04A8A0F03D9E}" type="slidenum">
              <a:rPr lang="zh-TW" altLang="en-US" smtClean="0"/>
              <a:t>6</a:t>
            </a:fld>
            <a:endParaRPr lang="zh-TW" altLang="en-US"/>
          </a:p>
        </p:txBody>
      </p:sp>
    </p:spTree>
    <p:extLst>
      <p:ext uri="{BB962C8B-B14F-4D97-AF65-F5344CB8AC3E}">
        <p14:creationId xmlns:p14="http://schemas.microsoft.com/office/powerpoint/2010/main" val="85622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a:lnSpc>
                <a:spcPct val="117999"/>
              </a:lnSpc>
              <a:defRPr sz="1800"/>
            </a:pPr>
            <a:r>
              <a:rPr lang="zh-TW" altLang="en-US" sz="1200" dirty="0" smtClean="0">
                <a:solidFill>
                  <a:srgbClr val="FFFFFF"/>
                </a:solidFill>
              </a:rPr>
              <a:t>將組成一個應用系統的每一個</a:t>
            </a:r>
            <a:r>
              <a:rPr lang="en-US" altLang="zh-TW" sz="1200" dirty="0" smtClean="0">
                <a:solidFill>
                  <a:srgbClr val="FFFFFF"/>
                </a:solidFill>
              </a:rPr>
              <a:t>Stack</a:t>
            </a:r>
            <a:r>
              <a:rPr lang="zh-TW" altLang="en-US" sz="1200" dirty="0" smtClean="0">
                <a:solidFill>
                  <a:srgbClr val="FFFFFF"/>
                </a:solidFill>
              </a:rPr>
              <a:t>，拆解成許多小型服務，例如</a:t>
            </a:r>
            <a:r>
              <a:rPr lang="en-US" altLang="zh-TW" sz="1200" dirty="0" smtClean="0">
                <a:solidFill>
                  <a:srgbClr val="FFFFFF"/>
                </a:solidFill>
              </a:rPr>
              <a:t>Apache</a:t>
            </a:r>
            <a:r>
              <a:rPr lang="zh-TW" altLang="en-US" sz="1200" dirty="0" smtClean="0">
                <a:solidFill>
                  <a:srgbClr val="FFFFFF"/>
                </a:solidFill>
              </a:rPr>
              <a:t>服務、</a:t>
            </a:r>
            <a:r>
              <a:rPr lang="en-US" altLang="zh-TW" sz="1200" dirty="0" smtClean="0">
                <a:solidFill>
                  <a:srgbClr val="FFFFFF"/>
                </a:solidFill>
              </a:rPr>
              <a:t>MySQL</a:t>
            </a:r>
            <a:r>
              <a:rPr lang="zh-TW" altLang="en-US" sz="1200" dirty="0" smtClean="0">
                <a:solidFill>
                  <a:srgbClr val="FFFFFF"/>
                </a:solidFill>
              </a:rPr>
              <a:t>服務、</a:t>
            </a:r>
            <a:r>
              <a:rPr lang="en-US" altLang="zh-TW" sz="1200" dirty="0" smtClean="0">
                <a:solidFill>
                  <a:srgbClr val="FFFFFF"/>
                </a:solidFill>
              </a:rPr>
              <a:t>Node.js</a:t>
            </a:r>
            <a:r>
              <a:rPr lang="zh-TW" altLang="en-US" sz="1200" dirty="0" smtClean="0">
                <a:solidFill>
                  <a:srgbClr val="FFFFFF"/>
                </a:solidFill>
              </a:rPr>
              <a:t>服務、</a:t>
            </a:r>
            <a:r>
              <a:rPr lang="en-US" altLang="zh-TW" sz="1200" dirty="0" smtClean="0">
                <a:solidFill>
                  <a:srgbClr val="FFFFFF"/>
                </a:solidFill>
              </a:rPr>
              <a:t>Ruby</a:t>
            </a:r>
            <a:r>
              <a:rPr lang="zh-TW" altLang="en-US" sz="1200" dirty="0" smtClean="0">
                <a:solidFill>
                  <a:srgbClr val="FFFFFF"/>
                </a:solidFill>
              </a:rPr>
              <a:t>服務，每一個服務都是包在</a:t>
            </a:r>
            <a:r>
              <a:rPr lang="en-US" altLang="zh-TW" sz="1200" dirty="0" smtClean="0">
                <a:solidFill>
                  <a:srgbClr val="FFFFFF"/>
                </a:solidFill>
              </a:rPr>
              <a:t>Container</a:t>
            </a:r>
            <a:r>
              <a:rPr lang="zh-TW" altLang="en-US" sz="1200" dirty="0" smtClean="0">
                <a:solidFill>
                  <a:srgbClr val="FFFFFF"/>
                </a:solidFill>
              </a:rPr>
              <a:t>裡的一隻程式，例如</a:t>
            </a:r>
            <a:r>
              <a:rPr lang="en-US" altLang="zh-TW" sz="1200" dirty="0" smtClean="0">
                <a:solidFill>
                  <a:srgbClr val="FFFFFF"/>
                </a:solidFill>
              </a:rPr>
              <a:t>MySQL</a:t>
            </a:r>
            <a:r>
              <a:rPr lang="zh-TW" altLang="en-US" sz="1200" dirty="0" smtClean="0">
                <a:solidFill>
                  <a:srgbClr val="FFFFFF"/>
                </a:solidFill>
              </a:rPr>
              <a:t>服務就是部署在</a:t>
            </a:r>
            <a:r>
              <a:rPr lang="en-US" altLang="zh-TW" sz="1200" dirty="0" smtClean="0">
                <a:solidFill>
                  <a:srgbClr val="FFFFFF"/>
                </a:solidFill>
              </a:rPr>
              <a:t>Container</a:t>
            </a:r>
            <a:r>
              <a:rPr lang="zh-TW" altLang="en-US" sz="1200" dirty="0" smtClean="0">
                <a:solidFill>
                  <a:srgbClr val="FFFFFF"/>
                </a:solidFill>
              </a:rPr>
              <a:t>內的</a:t>
            </a:r>
            <a:r>
              <a:rPr lang="en-US" altLang="zh-TW" sz="1200" dirty="0" smtClean="0">
                <a:solidFill>
                  <a:srgbClr val="FFFFFF"/>
                </a:solidFill>
              </a:rPr>
              <a:t>MySQL</a:t>
            </a:r>
            <a:r>
              <a:rPr lang="zh-TW" altLang="en-US" sz="1200" dirty="0" smtClean="0">
                <a:solidFill>
                  <a:srgbClr val="FFFFFF"/>
                </a:solidFill>
              </a:rPr>
              <a:t>。</a:t>
            </a:r>
          </a:p>
          <a:p>
            <a:pPr lvl="0">
              <a:lnSpc>
                <a:spcPct val="117999"/>
              </a:lnSpc>
              <a:defRPr sz="1800"/>
            </a:pPr>
            <a:endParaRPr lang="zh-TW" altLang="en-US" sz="1200" dirty="0" smtClean="0">
              <a:solidFill>
                <a:srgbClr val="FFFFFF"/>
              </a:solidFill>
            </a:endParaRPr>
          </a:p>
          <a:p>
            <a:pPr lvl="0">
              <a:lnSpc>
                <a:spcPct val="117999"/>
              </a:lnSpc>
              <a:defRPr sz="1800"/>
            </a:pPr>
            <a:r>
              <a:rPr lang="zh-TW" altLang="en-US" sz="1200" dirty="0" smtClean="0">
                <a:solidFill>
                  <a:srgbClr val="FFFFFF"/>
                </a:solidFill>
              </a:rPr>
              <a:t>好處是可以建立一個鬆散耦合的彈性應用程式架構，也能輕易地抽換其中一個</a:t>
            </a:r>
            <a:r>
              <a:rPr lang="en-US" altLang="zh-TW" sz="1200" dirty="0" smtClean="0">
                <a:solidFill>
                  <a:srgbClr val="FFFFFF"/>
                </a:solidFill>
              </a:rPr>
              <a:t>Container</a:t>
            </a:r>
            <a:r>
              <a:rPr lang="zh-TW" altLang="en-US" sz="1200" dirty="0" smtClean="0">
                <a:solidFill>
                  <a:srgbClr val="FFFFFF"/>
                </a:solidFill>
              </a:rPr>
              <a:t>，例如要升級</a:t>
            </a:r>
            <a:r>
              <a:rPr lang="en-US" altLang="zh-TW" sz="1200" dirty="0" smtClean="0">
                <a:solidFill>
                  <a:srgbClr val="FFFFFF"/>
                </a:solidFill>
              </a:rPr>
              <a:t>MySQL</a:t>
            </a:r>
            <a:r>
              <a:rPr lang="zh-TW" altLang="en-US" sz="1200" dirty="0" smtClean="0">
                <a:solidFill>
                  <a:srgbClr val="FFFFFF"/>
                </a:solidFill>
              </a:rPr>
              <a:t>，只需要重新載入新版</a:t>
            </a:r>
            <a:r>
              <a:rPr lang="en-US" altLang="zh-TW" sz="1200" dirty="0" smtClean="0">
                <a:solidFill>
                  <a:srgbClr val="FFFFFF"/>
                </a:solidFill>
              </a:rPr>
              <a:t>MySQL</a:t>
            </a:r>
            <a:r>
              <a:rPr lang="zh-TW" altLang="en-US" sz="1200" dirty="0" smtClean="0">
                <a:solidFill>
                  <a:srgbClr val="FFFFFF"/>
                </a:solidFill>
              </a:rPr>
              <a:t>的</a:t>
            </a:r>
            <a:r>
              <a:rPr lang="en-US" altLang="zh-TW" sz="1200" dirty="0" smtClean="0">
                <a:solidFill>
                  <a:srgbClr val="FFFFFF"/>
                </a:solidFill>
              </a:rPr>
              <a:t>Container</a:t>
            </a:r>
            <a:r>
              <a:rPr lang="zh-TW" altLang="en-US" sz="1200" dirty="0" smtClean="0">
                <a:solidFill>
                  <a:srgbClr val="FFFFFF"/>
                </a:solidFill>
              </a:rPr>
              <a:t>映象檔，就可以完成資料庫升級，不用將整套應用系統停機。</a:t>
            </a:r>
            <a:endParaRPr lang="zh-TW" altLang="en-US" sz="1200" dirty="0">
              <a:solidFill>
                <a:srgbClr val="FFFFFF"/>
              </a:solidFill>
            </a:endParaRPr>
          </a:p>
        </p:txBody>
      </p:sp>
      <p:sp>
        <p:nvSpPr>
          <p:cNvPr id="4" name="投影片編號版面配置區 3"/>
          <p:cNvSpPr>
            <a:spLocks noGrp="1"/>
          </p:cNvSpPr>
          <p:nvPr>
            <p:ph type="sldNum" sz="quarter" idx="10"/>
          </p:nvPr>
        </p:nvSpPr>
        <p:spPr/>
        <p:txBody>
          <a:bodyPr/>
          <a:lstStyle/>
          <a:p>
            <a:fld id="{2DB450AE-24D1-4FE4-8737-04A8A0F03D9E}" type="slidenum">
              <a:rPr lang="zh-TW" altLang="en-US" smtClean="0"/>
              <a:t>7</a:t>
            </a:fld>
            <a:endParaRPr lang="zh-TW" altLang="en-US"/>
          </a:p>
        </p:txBody>
      </p:sp>
    </p:spTree>
    <p:extLst>
      <p:ext uri="{BB962C8B-B14F-4D97-AF65-F5344CB8AC3E}">
        <p14:creationId xmlns:p14="http://schemas.microsoft.com/office/powerpoint/2010/main" val="17873899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200" b="0" i="0" kern="1200" dirty="0" err="1" smtClean="0">
                <a:solidFill>
                  <a:schemeClr val="tx1"/>
                </a:solidFill>
                <a:effectLst/>
                <a:latin typeface="+mn-lt"/>
                <a:ea typeface="+mn-ea"/>
                <a:cs typeface="+mn-cs"/>
              </a:rPr>
              <a:t>Docker</a:t>
            </a:r>
            <a:r>
              <a:rPr lang="zh-TW" altLang="en-US" sz="1200" b="0" i="0" kern="1200" dirty="0" smtClean="0">
                <a:solidFill>
                  <a:schemeClr val="tx1"/>
                </a:solidFill>
                <a:effectLst/>
                <a:latin typeface="+mn-lt"/>
                <a:ea typeface="+mn-ea"/>
                <a:cs typeface="+mn-cs"/>
              </a:rPr>
              <a:t>透過</a:t>
            </a:r>
            <a:r>
              <a:rPr lang="en-US" altLang="zh-TW" sz="1200" b="0" i="0" kern="1200" dirty="0" smtClean="0">
                <a:solidFill>
                  <a:schemeClr val="tx1"/>
                </a:solidFill>
                <a:effectLst/>
                <a:latin typeface="+mn-lt"/>
                <a:ea typeface="+mn-ea"/>
                <a:cs typeface="+mn-cs"/>
              </a:rPr>
              <a:t>Container</a:t>
            </a:r>
            <a:r>
              <a:rPr lang="zh-TW" altLang="en-US" sz="1200" b="0" i="0" kern="1200" dirty="0" smtClean="0">
                <a:solidFill>
                  <a:schemeClr val="tx1"/>
                </a:solidFill>
                <a:effectLst/>
                <a:latin typeface="+mn-lt"/>
                <a:ea typeface="+mn-ea"/>
                <a:cs typeface="+mn-cs"/>
              </a:rPr>
              <a:t>技術可以將任何小程式打包成可獨立執行的映像檔，發佈到任何可執行</a:t>
            </a:r>
            <a:r>
              <a:rPr lang="en-US" altLang="zh-TW" sz="1200" b="0" i="0" kern="1200" dirty="0" err="1" smtClean="0">
                <a:solidFill>
                  <a:schemeClr val="tx1"/>
                </a:solidFill>
                <a:effectLst/>
                <a:latin typeface="+mn-lt"/>
                <a:ea typeface="+mn-ea"/>
                <a:cs typeface="+mn-cs"/>
              </a:rPr>
              <a:t>Docker</a:t>
            </a:r>
            <a:r>
              <a:rPr lang="zh-TW" altLang="en-US" sz="1200" b="0" i="0" kern="1200" dirty="0" smtClean="0">
                <a:solidFill>
                  <a:schemeClr val="tx1"/>
                </a:solidFill>
                <a:effectLst/>
                <a:latin typeface="+mn-lt"/>
                <a:ea typeface="+mn-ea"/>
                <a:cs typeface="+mn-cs"/>
              </a:rPr>
              <a:t>的平臺上執行。開發者只要將應用程式所需的功能程式打包成</a:t>
            </a:r>
            <a:r>
              <a:rPr lang="en-US" altLang="zh-TW" sz="1200" b="0" i="0" kern="1200" dirty="0" err="1" smtClean="0">
                <a:solidFill>
                  <a:schemeClr val="tx1"/>
                </a:solidFill>
                <a:effectLst/>
                <a:latin typeface="+mn-lt"/>
                <a:ea typeface="+mn-ea"/>
                <a:cs typeface="+mn-cs"/>
              </a:rPr>
              <a:t>Docker</a:t>
            </a:r>
            <a:r>
              <a:rPr lang="en-US" altLang="zh-TW" sz="1200" b="0" i="0" kern="1200" dirty="0" smtClean="0">
                <a:solidFill>
                  <a:schemeClr val="tx1"/>
                </a:solidFill>
                <a:effectLst/>
                <a:latin typeface="+mn-lt"/>
                <a:ea typeface="+mn-ea"/>
                <a:cs typeface="+mn-cs"/>
              </a:rPr>
              <a:t> image file</a:t>
            </a:r>
            <a:r>
              <a:rPr lang="zh-TW" altLang="en-US" sz="1200" b="0" i="0" kern="1200" dirty="0" smtClean="0">
                <a:solidFill>
                  <a:schemeClr val="tx1"/>
                </a:solidFill>
                <a:effectLst/>
                <a:latin typeface="+mn-lt"/>
                <a:ea typeface="+mn-ea"/>
                <a:cs typeface="+mn-cs"/>
              </a:rPr>
              <a:t>，部署到伺服器就能成為提供不同功能的微服務。</a:t>
            </a:r>
          </a:p>
          <a:p>
            <a:r>
              <a:rPr lang="zh-TW" altLang="en-US" sz="1200" b="0" i="0" kern="1200" dirty="0" smtClean="0">
                <a:solidFill>
                  <a:schemeClr val="tx1"/>
                </a:solidFill>
                <a:effectLst/>
                <a:latin typeface="+mn-lt"/>
                <a:ea typeface="+mn-ea"/>
                <a:cs typeface="+mn-cs"/>
              </a:rPr>
              <a:t>原本需要幾分鐘開機時間的 </a:t>
            </a:r>
            <a:r>
              <a:rPr lang="en-US" altLang="zh-TW" sz="1200" b="0" i="0" kern="1200" dirty="0" smtClean="0">
                <a:solidFill>
                  <a:schemeClr val="tx1"/>
                </a:solidFill>
                <a:effectLst/>
                <a:latin typeface="+mn-lt"/>
                <a:ea typeface="+mn-ea"/>
                <a:cs typeface="+mn-cs"/>
              </a:rPr>
              <a:t>VM</a:t>
            </a:r>
            <a:r>
              <a:rPr lang="zh-TW" altLang="en-US" sz="1200" b="0" i="0" kern="1200" dirty="0" smtClean="0">
                <a:solidFill>
                  <a:schemeClr val="tx1"/>
                </a:solidFill>
                <a:effectLst/>
                <a:latin typeface="+mn-lt"/>
                <a:ea typeface="+mn-ea"/>
                <a:cs typeface="+mn-cs"/>
              </a:rPr>
              <a:t>，到了 </a:t>
            </a:r>
            <a:r>
              <a:rPr lang="en-US" altLang="zh-TW" sz="1200" b="0" i="0" kern="1200" dirty="0" err="1" smtClean="0">
                <a:solidFill>
                  <a:schemeClr val="tx1"/>
                </a:solidFill>
                <a:effectLst/>
                <a:latin typeface="+mn-lt"/>
                <a:ea typeface="+mn-ea"/>
                <a:cs typeface="+mn-cs"/>
              </a:rPr>
              <a:t>Docker</a:t>
            </a:r>
            <a:r>
              <a:rPr lang="en-US" altLang="zh-TW" sz="1200" b="0" i="0" kern="1200" dirty="0" smtClean="0">
                <a:solidFill>
                  <a:schemeClr val="tx1"/>
                </a:solidFill>
                <a:effectLst/>
                <a:latin typeface="+mn-lt"/>
                <a:ea typeface="+mn-ea"/>
                <a:cs typeface="+mn-cs"/>
              </a:rPr>
              <a:t> </a:t>
            </a:r>
            <a:r>
              <a:rPr lang="zh-TW" altLang="en-US" sz="1200" b="0" i="0" kern="1200" dirty="0" smtClean="0">
                <a:solidFill>
                  <a:schemeClr val="tx1"/>
                </a:solidFill>
                <a:effectLst/>
                <a:latin typeface="+mn-lt"/>
                <a:ea typeface="+mn-ea"/>
                <a:cs typeface="+mn-cs"/>
              </a:rPr>
              <a:t>變成了幾秒，</a:t>
            </a:r>
            <a:r>
              <a:rPr lang="en-US" altLang="zh-TW" sz="1200" b="0" i="0" kern="1200" dirty="0" smtClean="0">
                <a:solidFill>
                  <a:schemeClr val="tx1"/>
                </a:solidFill>
                <a:effectLst/>
                <a:latin typeface="+mn-lt"/>
                <a:ea typeface="+mn-ea"/>
                <a:cs typeface="+mn-cs"/>
              </a:rPr>
              <a:t>deployment </a:t>
            </a:r>
            <a:r>
              <a:rPr lang="zh-TW" altLang="en-US" sz="1200" b="0" i="0" kern="1200" dirty="0" smtClean="0">
                <a:solidFill>
                  <a:schemeClr val="tx1"/>
                </a:solidFill>
                <a:effectLst/>
                <a:latin typeface="+mn-lt"/>
                <a:ea typeface="+mn-ea"/>
                <a:cs typeface="+mn-cs"/>
              </a:rPr>
              <a:t>的速度成了 </a:t>
            </a:r>
            <a:r>
              <a:rPr lang="en-US" altLang="zh-TW" sz="1200" b="0" i="0" kern="1200" dirty="0" err="1" smtClean="0">
                <a:solidFill>
                  <a:schemeClr val="tx1"/>
                </a:solidFill>
                <a:effectLst/>
                <a:latin typeface="+mn-lt"/>
                <a:ea typeface="+mn-ea"/>
                <a:cs typeface="+mn-cs"/>
              </a:rPr>
              <a:t>microservice</a:t>
            </a:r>
            <a:r>
              <a:rPr lang="en-US" altLang="zh-TW" sz="1200" b="0" i="0" kern="1200" dirty="0" smtClean="0">
                <a:solidFill>
                  <a:schemeClr val="tx1"/>
                </a:solidFill>
                <a:effectLst/>
                <a:latin typeface="+mn-lt"/>
                <a:ea typeface="+mn-ea"/>
                <a:cs typeface="+mn-cs"/>
              </a:rPr>
              <a:t> </a:t>
            </a:r>
            <a:r>
              <a:rPr lang="zh-TW" altLang="en-US" sz="1200" b="0" i="0" kern="1200" dirty="0" smtClean="0">
                <a:solidFill>
                  <a:schemeClr val="tx1"/>
                </a:solidFill>
                <a:effectLst/>
                <a:latin typeface="+mn-lt"/>
                <a:ea typeface="+mn-ea"/>
                <a:cs typeface="+mn-cs"/>
              </a:rPr>
              <a:t>最有效率的部屬平台的原因。</a:t>
            </a:r>
            <a:endParaRPr lang="zh-TW" altLang="en-US" sz="1200" b="0" i="0" kern="1200" dirty="0">
              <a:solidFill>
                <a:schemeClr val="tx1"/>
              </a:solidFill>
              <a:effectLst/>
              <a:latin typeface="+mn-lt"/>
              <a:ea typeface="+mn-ea"/>
              <a:cs typeface="+mn-cs"/>
            </a:endParaRPr>
          </a:p>
        </p:txBody>
      </p:sp>
      <p:sp>
        <p:nvSpPr>
          <p:cNvPr id="4" name="投影片編號版面配置區 3"/>
          <p:cNvSpPr>
            <a:spLocks noGrp="1"/>
          </p:cNvSpPr>
          <p:nvPr>
            <p:ph type="sldNum" sz="quarter" idx="10"/>
          </p:nvPr>
        </p:nvSpPr>
        <p:spPr/>
        <p:txBody>
          <a:bodyPr/>
          <a:lstStyle/>
          <a:p>
            <a:fld id="{2DB450AE-24D1-4FE4-8737-04A8A0F03D9E}" type="slidenum">
              <a:rPr lang="zh-TW" altLang="en-US" smtClean="0"/>
              <a:t>8</a:t>
            </a:fld>
            <a:endParaRPr lang="zh-TW" altLang="en-US"/>
          </a:p>
        </p:txBody>
      </p:sp>
    </p:spTree>
    <p:extLst>
      <p:ext uri="{BB962C8B-B14F-4D97-AF65-F5344CB8AC3E}">
        <p14:creationId xmlns:p14="http://schemas.microsoft.com/office/powerpoint/2010/main" val="2741663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a:lnSpc>
                <a:spcPct val="117999"/>
              </a:lnSpc>
              <a:defRPr sz="1800"/>
            </a:pPr>
            <a:r>
              <a:rPr lang="en-US" altLang="zh-TW" sz="1200" dirty="0" smtClean="0">
                <a:solidFill>
                  <a:srgbClr val="FFFFFF"/>
                </a:solidFill>
              </a:rPr>
              <a:t>1.image </a:t>
            </a:r>
            <a:r>
              <a:rPr lang="zh-TW" altLang="en-US" sz="1200" dirty="0" smtClean="0">
                <a:solidFill>
                  <a:srgbClr val="FFFFFF"/>
                </a:solidFill>
              </a:rPr>
              <a:t>能開啟 </a:t>
            </a:r>
            <a:r>
              <a:rPr lang="en-US" altLang="zh-TW" sz="1200" dirty="0" err="1" smtClean="0">
                <a:solidFill>
                  <a:srgbClr val="FFFFFF"/>
                </a:solidFill>
              </a:rPr>
              <a:t>Docker</a:t>
            </a:r>
            <a:r>
              <a:rPr lang="en-US" altLang="zh-TW" sz="1200" dirty="0" smtClean="0">
                <a:solidFill>
                  <a:srgbClr val="FFFFFF"/>
                </a:solidFill>
              </a:rPr>
              <a:t> container</a:t>
            </a:r>
            <a:r>
              <a:rPr lang="zh-TW" altLang="en-US" sz="1200" dirty="0" smtClean="0">
                <a:solidFill>
                  <a:srgbClr val="FFFFFF"/>
                </a:solidFill>
              </a:rPr>
              <a:t>，但是 </a:t>
            </a:r>
            <a:r>
              <a:rPr lang="en-US" altLang="zh-TW" sz="1200" dirty="0" smtClean="0">
                <a:solidFill>
                  <a:srgbClr val="FFFFFF"/>
                </a:solidFill>
              </a:rPr>
              <a:t>images </a:t>
            </a:r>
            <a:r>
              <a:rPr lang="zh-TW" altLang="en-US" sz="1200" dirty="0" smtClean="0">
                <a:solidFill>
                  <a:srgbClr val="FFFFFF"/>
                </a:solidFill>
              </a:rPr>
              <a:t>是唯讀的，也就是直接 結束 </a:t>
            </a:r>
            <a:r>
              <a:rPr lang="en-US" altLang="zh-TW" sz="1200" dirty="0" smtClean="0">
                <a:solidFill>
                  <a:srgbClr val="FFFFFF"/>
                </a:solidFill>
              </a:rPr>
              <a:t>container </a:t>
            </a:r>
            <a:r>
              <a:rPr lang="zh-TW" altLang="en-US" sz="1200" dirty="0" smtClean="0">
                <a:solidFill>
                  <a:srgbClr val="FFFFFF"/>
                </a:solidFill>
              </a:rPr>
              <a:t>後，在 </a:t>
            </a:r>
            <a:r>
              <a:rPr lang="en-US" altLang="zh-TW" sz="1200" dirty="0" smtClean="0">
                <a:solidFill>
                  <a:srgbClr val="FFFFFF"/>
                </a:solidFill>
              </a:rPr>
              <a:t>container </a:t>
            </a:r>
            <a:r>
              <a:rPr lang="zh-TW" altLang="en-US" sz="1200" dirty="0" smtClean="0">
                <a:solidFill>
                  <a:srgbClr val="FFFFFF"/>
                </a:solidFill>
              </a:rPr>
              <a:t>變更的資料並不會儲存在 </a:t>
            </a:r>
            <a:r>
              <a:rPr lang="en-US" altLang="zh-TW" sz="1200" dirty="0" smtClean="0">
                <a:solidFill>
                  <a:srgbClr val="FFFFFF"/>
                </a:solidFill>
              </a:rPr>
              <a:t>image </a:t>
            </a:r>
            <a:r>
              <a:rPr lang="zh-TW" altLang="en-US" sz="1200" dirty="0" smtClean="0">
                <a:solidFill>
                  <a:srgbClr val="FFFFFF"/>
                </a:solidFill>
              </a:rPr>
              <a:t>內，但是 </a:t>
            </a:r>
            <a:r>
              <a:rPr lang="en-US" altLang="zh-TW" sz="1200" dirty="0" err="1" smtClean="0">
                <a:solidFill>
                  <a:srgbClr val="FFFFFF"/>
                </a:solidFill>
              </a:rPr>
              <a:t>Docker</a:t>
            </a:r>
            <a:r>
              <a:rPr lang="en-US" altLang="zh-TW" sz="1200" dirty="0" smtClean="0">
                <a:solidFill>
                  <a:srgbClr val="FFFFFF"/>
                </a:solidFill>
              </a:rPr>
              <a:t> </a:t>
            </a:r>
            <a:r>
              <a:rPr lang="zh-TW" altLang="en-US" sz="1200" dirty="0" smtClean="0">
                <a:solidFill>
                  <a:srgbClr val="FFFFFF"/>
                </a:solidFill>
              </a:rPr>
              <a:t>能對變更後的 </a:t>
            </a:r>
            <a:r>
              <a:rPr lang="en-US" altLang="zh-TW" sz="1200" dirty="0" smtClean="0">
                <a:solidFill>
                  <a:srgbClr val="FFFFFF"/>
                </a:solidFill>
              </a:rPr>
              <a:t>container </a:t>
            </a:r>
            <a:r>
              <a:rPr lang="zh-TW" altLang="en-US" sz="1200" dirty="0" smtClean="0">
                <a:solidFill>
                  <a:srgbClr val="FFFFFF"/>
                </a:solidFill>
              </a:rPr>
              <a:t>建立 </a:t>
            </a:r>
            <a:r>
              <a:rPr lang="en-US" altLang="zh-TW" sz="1200" dirty="0" smtClean="0">
                <a:solidFill>
                  <a:srgbClr val="FFFFFF"/>
                </a:solidFill>
              </a:rPr>
              <a:t>image</a:t>
            </a:r>
            <a:r>
              <a:rPr lang="zh-TW" altLang="en-US" sz="1200" dirty="0" smtClean="0">
                <a:solidFill>
                  <a:srgbClr val="FFFFFF"/>
                </a:solidFill>
              </a:rPr>
              <a:t>。</a:t>
            </a:r>
            <a:endParaRPr lang="en-US" altLang="zh-TW" sz="1200" dirty="0" smtClean="0">
              <a:solidFill>
                <a:srgbClr val="FFFFFF"/>
              </a:solidFill>
            </a:endParaRPr>
          </a:p>
          <a:p>
            <a:r>
              <a:rPr lang="zh-TW" altLang="en-US" sz="1200" kern="1200" dirty="0" smtClean="0">
                <a:solidFill>
                  <a:schemeClr val="tx1"/>
                </a:solidFill>
                <a:latin typeface="+mn-lt"/>
                <a:ea typeface="+mn-ea"/>
                <a:cs typeface="+mn-cs"/>
                <a:sym typeface="Helvetica Neue"/>
              </a:rPr>
              <a:t>例如：一个镜像可以包含一个完整的 </a:t>
            </a:r>
            <a:r>
              <a:rPr lang="en-US" altLang="zh-TW" sz="1200" kern="1200" dirty="0" err="1" smtClean="0">
                <a:solidFill>
                  <a:schemeClr val="tx1"/>
                </a:solidFill>
                <a:latin typeface="+mn-lt"/>
                <a:ea typeface="+mn-ea"/>
                <a:cs typeface="+mn-cs"/>
                <a:sym typeface="Helvetica Neue"/>
              </a:rPr>
              <a:t>ubuntu</a:t>
            </a:r>
            <a:r>
              <a:rPr lang="en-US" altLang="zh-TW" sz="1200" kern="1200" dirty="0" smtClean="0">
                <a:solidFill>
                  <a:schemeClr val="tx1"/>
                </a:solidFill>
                <a:latin typeface="+mn-lt"/>
                <a:ea typeface="+mn-ea"/>
                <a:cs typeface="+mn-cs"/>
                <a:sym typeface="Helvetica Neue"/>
              </a:rPr>
              <a:t> </a:t>
            </a:r>
            <a:r>
              <a:rPr lang="zh-TW" altLang="en-US" sz="1200" kern="1200" dirty="0" smtClean="0">
                <a:solidFill>
                  <a:schemeClr val="tx1"/>
                </a:solidFill>
                <a:latin typeface="+mn-lt"/>
                <a:ea typeface="+mn-ea"/>
                <a:cs typeface="+mn-cs"/>
                <a:sym typeface="Helvetica Neue"/>
              </a:rPr>
              <a:t>操作系统环境，里面仅安装了 </a:t>
            </a:r>
            <a:r>
              <a:rPr lang="en-US" altLang="zh-TW" sz="1200" kern="1200" dirty="0" smtClean="0">
                <a:solidFill>
                  <a:schemeClr val="tx1"/>
                </a:solidFill>
                <a:latin typeface="+mn-lt"/>
                <a:ea typeface="+mn-ea"/>
                <a:cs typeface="+mn-cs"/>
                <a:sym typeface="Helvetica Neue"/>
              </a:rPr>
              <a:t>Apache </a:t>
            </a:r>
            <a:r>
              <a:rPr lang="zh-TW" altLang="en-US" sz="1200" kern="1200" dirty="0" smtClean="0">
                <a:solidFill>
                  <a:schemeClr val="tx1"/>
                </a:solidFill>
                <a:latin typeface="+mn-lt"/>
                <a:ea typeface="+mn-ea"/>
                <a:cs typeface="+mn-cs"/>
                <a:sym typeface="Helvetica Neue"/>
              </a:rPr>
              <a:t>或用户需要的其它应用程序。</a:t>
            </a:r>
          </a:p>
          <a:p>
            <a:r>
              <a:rPr lang="zh-TW" altLang="en-US" sz="1200" kern="1200" dirty="0" smtClean="0">
                <a:solidFill>
                  <a:schemeClr val="tx1"/>
                </a:solidFill>
                <a:latin typeface="+mn-lt"/>
                <a:ea typeface="+mn-ea"/>
                <a:cs typeface="+mn-cs"/>
                <a:sym typeface="Helvetica Neue"/>
              </a:rPr>
              <a:t>镜像可以用来创建 </a:t>
            </a:r>
            <a:r>
              <a:rPr lang="en-US" altLang="zh-TW" sz="1200" kern="1200" dirty="0" err="1" smtClean="0">
                <a:solidFill>
                  <a:schemeClr val="tx1"/>
                </a:solidFill>
                <a:latin typeface="+mn-lt"/>
                <a:ea typeface="+mn-ea"/>
                <a:cs typeface="+mn-cs"/>
                <a:sym typeface="Helvetica Neue"/>
              </a:rPr>
              <a:t>Docker</a:t>
            </a:r>
            <a:r>
              <a:rPr lang="en-US" altLang="zh-TW" sz="1200" kern="1200" dirty="0" smtClean="0">
                <a:solidFill>
                  <a:schemeClr val="tx1"/>
                </a:solidFill>
                <a:latin typeface="+mn-lt"/>
                <a:ea typeface="+mn-ea"/>
                <a:cs typeface="+mn-cs"/>
                <a:sym typeface="Helvetica Neue"/>
              </a:rPr>
              <a:t> </a:t>
            </a:r>
            <a:r>
              <a:rPr lang="zh-TW" altLang="en-US" sz="1200" kern="1200" dirty="0" smtClean="0">
                <a:solidFill>
                  <a:schemeClr val="tx1"/>
                </a:solidFill>
                <a:latin typeface="+mn-lt"/>
                <a:ea typeface="+mn-ea"/>
                <a:cs typeface="+mn-cs"/>
                <a:sym typeface="Helvetica Neue"/>
              </a:rPr>
              <a:t>容器。</a:t>
            </a:r>
          </a:p>
          <a:p>
            <a:endParaRPr lang="zh-TW" altLang="en-US" sz="1200" kern="1200" dirty="0" smtClean="0">
              <a:solidFill>
                <a:srgbClr val="FFFFFF"/>
              </a:solidFill>
              <a:latin typeface="+mn-lt"/>
              <a:ea typeface="+mn-ea"/>
              <a:cs typeface="+mn-cs"/>
              <a:sym typeface="Helvetica Neue"/>
            </a:endParaRPr>
          </a:p>
          <a:p>
            <a:endParaRPr lang="zh-TW" altLang="en-US" sz="1200" dirty="0" smtClean="0">
              <a:solidFill>
                <a:srgbClr val="FFFFFF"/>
              </a:solidFill>
            </a:endParaRPr>
          </a:p>
          <a:p>
            <a:pPr lvl="0">
              <a:lnSpc>
                <a:spcPct val="117999"/>
              </a:lnSpc>
              <a:defRPr sz="1800"/>
            </a:pPr>
            <a:r>
              <a:rPr lang="en-US" altLang="zh-TW" sz="1200" dirty="0" smtClean="0">
                <a:solidFill>
                  <a:srgbClr val="FFFFFF"/>
                </a:solidFill>
              </a:rPr>
              <a:t>2.Docker Containers</a:t>
            </a:r>
            <a:r>
              <a:rPr lang="zh-TW" altLang="en-US" sz="1200" dirty="0" smtClean="0">
                <a:solidFill>
                  <a:srgbClr val="FFFFFF"/>
                </a:solidFill>
              </a:rPr>
              <a:t>提供獨立、安全的環境給應用程式執行，</a:t>
            </a:r>
            <a:r>
              <a:rPr lang="en-US" altLang="zh-TW" sz="1200" dirty="0" smtClean="0">
                <a:solidFill>
                  <a:srgbClr val="FFFFFF"/>
                </a:solidFill>
              </a:rPr>
              <a:t>container </a:t>
            </a:r>
            <a:r>
              <a:rPr lang="zh-TW" altLang="en-US" sz="1200" dirty="0" smtClean="0">
                <a:solidFill>
                  <a:srgbClr val="FFFFFF"/>
                </a:solidFill>
              </a:rPr>
              <a:t>是從 </a:t>
            </a:r>
            <a:r>
              <a:rPr lang="en-US" altLang="zh-TW" sz="1200" dirty="0" err="1" smtClean="0">
                <a:solidFill>
                  <a:srgbClr val="FFFFFF"/>
                </a:solidFill>
              </a:rPr>
              <a:t>Docker</a:t>
            </a:r>
            <a:r>
              <a:rPr lang="en-US" altLang="zh-TW" sz="1200" dirty="0" smtClean="0">
                <a:solidFill>
                  <a:srgbClr val="FFFFFF"/>
                </a:solidFill>
              </a:rPr>
              <a:t> image </a:t>
            </a:r>
            <a:r>
              <a:rPr lang="zh-TW" altLang="en-US" sz="1200" dirty="0" smtClean="0">
                <a:solidFill>
                  <a:srgbClr val="FFFFFF"/>
                </a:solidFill>
              </a:rPr>
              <a:t>建立，運行在主機上</a:t>
            </a:r>
          </a:p>
          <a:p>
            <a:r>
              <a:rPr lang="en-US" altLang="zh-TW" sz="1200" dirty="0" smtClean="0">
                <a:solidFill>
                  <a:srgbClr val="FFFFFF"/>
                </a:solidFill>
              </a:rPr>
              <a:t>container</a:t>
            </a:r>
            <a:r>
              <a:rPr lang="zh-TW" altLang="en-US" sz="1200" kern="1200" dirty="0" smtClean="0">
                <a:solidFill>
                  <a:schemeClr val="tx1"/>
                </a:solidFill>
                <a:latin typeface="+mn-lt"/>
                <a:ea typeface="+mn-ea"/>
                <a:cs typeface="+mn-cs"/>
                <a:sym typeface="Helvetica Neue"/>
              </a:rPr>
              <a:t>是从</a:t>
            </a:r>
            <a:r>
              <a:rPr lang="en-US" altLang="zh-TW" sz="1200" dirty="0" smtClean="0">
                <a:solidFill>
                  <a:srgbClr val="FFFFFF"/>
                </a:solidFill>
              </a:rPr>
              <a:t>image</a:t>
            </a:r>
            <a:r>
              <a:rPr lang="zh-TW" altLang="en-US" sz="1200" kern="1200" dirty="0" smtClean="0">
                <a:solidFill>
                  <a:schemeClr val="tx1"/>
                </a:solidFill>
                <a:latin typeface="+mn-lt"/>
                <a:ea typeface="+mn-ea"/>
                <a:cs typeface="+mn-cs"/>
                <a:sym typeface="Helvetica Neue"/>
              </a:rPr>
              <a:t>创建的运行实例。它可以被启动、开始、停止、删除。每个容器都是相互隔离的、保证安全的平台。</a:t>
            </a:r>
          </a:p>
          <a:p>
            <a:r>
              <a:rPr lang="zh-TW" altLang="en-US" sz="1200" kern="1200" dirty="0" smtClean="0">
                <a:solidFill>
                  <a:schemeClr val="tx1"/>
                </a:solidFill>
                <a:latin typeface="+mn-lt"/>
                <a:ea typeface="+mn-ea"/>
                <a:cs typeface="+mn-cs"/>
                <a:sym typeface="Helvetica Neue"/>
              </a:rPr>
              <a:t>可以把容器看做是一个简易版的 </a:t>
            </a:r>
            <a:r>
              <a:rPr lang="en-US" altLang="zh-TW" sz="1200" kern="1200" dirty="0" smtClean="0">
                <a:solidFill>
                  <a:schemeClr val="tx1"/>
                </a:solidFill>
                <a:latin typeface="+mn-lt"/>
                <a:ea typeface="+mn-ea"/>
                <a:cs typeface="+mn-cs"/>
                <a:sym typeface="Helvetica Neue"/>
              </a:rPr>
              <a:t>Linux </a:t>
            </a:r>
            <a:r>
              <a:rPr lang="zh-TW" altLang="en-US" sz="1200" kern="1200" dirty="0" smtClean="0">
                <a:solidFill>
                  <a:schemeClr val="tx1"/>
                </a:solidFill>
                <a:latin typeface="+mn-lt"/>
                <a:ea typeface="+mn-ea"/>
                <a:cs typeface="+mn-cs"/>
                <a:sym typeface="Helvetica Neue"/>
              </a:rPr>
              <a:t>环境（包括</a:t>
            </a:r>
            <a:r>
              <a:rPr lang="en-US" altLang="zh-TW" sz="1200" kern="1200" dirty="0" smtClean="0">
                <a:solidFill>
                  <a:schemeClr val="tx1"/>
                </a:solidFill>
                <a:latin typeface="+mn-lt"/>
                <a:ea typeface="+mn-ea"/>
                <a:cs typeface="+mn-cs"/>
                <a:sym typeface="Helvetica Neue"/>
              </a:rPr>
              <a:t>root</a:t>
            </a:r>
            <a:r>
              <a:rPr lang="zh-TW" altLang="en-US" sz="1200" kern="1200" dirty="0" smtClean="0">
                <a:solidFill>
                  <a:schemeClr val="tx1"/>
                </a:solidFill>
                <a:latin typeface="+mn-lt"/>
                <a:ea typeface="+mn-ea"/>
                <a:cs typeface="+mn-cs"/>
                <a:sym typeface="Helvetica Neue"/>
              </a:rPr>
              <a:t>用户权限、进程空间、用户空间和网络空间等）和运行在其中的应用程序</a:t>
            </a:r>
          </a:p>
          <a:p>
            <a:endParaRPr lang="zh-TW" altLang="en-US" sz="1200" dirty="0" smtClean="0">
              <a:solidFill>
                <a:srgbClr val="FFFFFF"/>
              </a:solidFill>
            </a:endParaRPr>
          </a:p>
          <a:p>
            <a:pPr lvl="0">
              <a:lnSpc>
                <a:spcPct val="117999"/>
              </a:lnSpc>
              <a:defRPr sz="1800"/>
            </a:pPr>
            <a:endParaRPr lang="zh-TW" altLang="en-US" sz="1200" dirty="0" smtClean="0">
              <a:solidFill>
                <a:srgbClr val="FFFFFF"/>
              </a:solidFill>
            </a:endParaRPr>
          </a:p>
          <a:p>
            <a:pPr lvl="0">
              <a:lnSpc>
                <a:spcPct val="117999"/>
              </a:lnSpc>
              <a:defRPr sz="1800"/>
            </a:pPr>
            <a:r>
              <a:rPr lang="en-US" altLang="zh-TW" sz="1200" dirty="0" smtClean="0"/>
              <a:t>3.</a:t>
            </a:r>
            <a:r>
              <a:rPr lang="zh-TW" altLang="en-US" sz="1200" dirty="0" smtClean="0">
                <a:solidFill>
                  <a:srgbClr val="FFFFFF"/>
                </a:solidFill>
              </a:rPr>
              <a:t> </a:t>
            </a:r>
            <a:r>
              <a:rPr lang="en-US" altLang="zh-TW" sz="1200" dirty="0" err="1" smtClean="0">
                <a:solidFill>
                  <a:srgbClr val="FFFFFF"/>
                </a:solidFill>
              </a:rPr>
              <a:t>Docker</a:t>
            </a:r>
            <a:r>
              <a:rPr lang="en-US" altLang="zh-TW" sz="1200" dirty="0" smtClean="0">
                <a:solidFill>
                  <a:srgbClr val="FFFFFF"/>
                </a:solidFill>
              </a:rPr>
              <a:t> Registries</a:t>
            </a:r>
            <a:r>
              <a:rPr lang="zh-TW" altLang="en-US" sz="1200" dirty="0" smtClean="0">
                <a:solidFill>
                  <a:srgbClr val="FFFFFF"/>
                </a:solidFill>
              </a:rPr>
              <a:t>： 將 </a:t>
            </a:r>
            <a:r>
              <a:rPr lang="en-US" altLang="zh-TW" sz="1200" dirty="0" err="1" smtClean="0">
                <a:solidFill>
                  <a:srgbClr val="FFFFFF"/>
                </a:solidFill>
              </a:rPr>
              <a:t>Docker</a:t>
            </a:r>
            <a:r>
              <a:rPr lang="en-US" altLang="zh-TW" sz="1200" dirty="0" smtClean="0">
                <a:solidFill>
                  <a:srgbClr val="FFFFFF"/>
                </a:solidFill>
              </a:rPr>
              <a:t> images </a:t>
            </a:r>
            <a:r>
              <a:rPr lang="zh-TW" altLang="en-US" sz="1200" dirty="0" smtClean="0">
                <a:solidFill>
                  <a:srgbClr val="FFFFFF"/>
                </a:solidFill>
              </a:rPr>
              <a:t>上傳、下載到公開或私有的 </a:t>
            </a:r>
            <a:r>
              <a:rPr lang="en-US" altLang="zh-TW" sz="1200" dirty="0" err="1" smtClean="0">
                <a:solidFill>
                  <a:srgbClr val="FFFFFF"/>
                </a:solidFill>
              </a:rPr>
              <a:t>Docker</a:t>
            </a:r>
            <a:r>
              <a:rPr lang="en-US" altLang="zh-TW" sz="1200" dirty="0" smtClean="0">
                <a:solidFill>
                  <a:srgbClr val="FFFFFF"/>
                </a:solidFill>
              </a:rPr>
              <a:t> Registries </a:t>
            </a:r>
            <a:r>
              <a:rPr lang="zh-TW" altLang="en-US" sz="1200" dirty="0" smtClean="0">
                <a:solidFill>
                  <a:srgbClr val="FFFFFF"/>
                </a:solidFill>
              </a:rPr>
              <a:t>上，與其他人分享，公開的像 </a:t>
            </a:r>
            <a:r>
              <a:rPr lang="en-US" altLang="zh-TW" sz="1200" dirty="0" err="1" smtClean="0">
                <a:solidFill>
                  <a:srgbClr val="FFFFFF"/>
                </a:solidFill>
              </a:rPr>
              <a:t>Docker</a:t>
            </a:r>
            <a:r>
              <a:rPr lang="en-US" altLang="zh-TW" sz="1200" dirty="0" smtClean="0">
                <a:solidFill>
                  <a:srgbClr val="FFFFFF"/>
                </a:solidFill>
              </a:rPr>
              <a:t> Hub </a:t>
            </a:r>
            <a:r>
              <a:rPr lang="zh-TW" altLang="en-US" sz="1200" dirty="0" smtClean="0">
                <a:solidFill>
                  <a:srgbClr val="FFFFFF"/>
                </a:solidFill>
              </a:rPr>
              <a:t>提供了許多不同的 </a:t>
            </a:r>
            <a:r>
              <a:rPr lang="en-US" altLang="zh-TW" sz="1200" dirty="0" smtClean="0">
                <a:solidFill>
                  <a:srgbClr val="FFFFFF"/>
                </a:solidFill>
              </a:rPr>
              <a:t>images </a:t>
            </a:r>
            <a:r>
              <a:rPr lang="zh-TW" altLang="en-US" sz="1200" dirty="0" smtClean="0">
                <a:solidFill>
                  <a:srgbClr val="FFFFFF"/>
                </a:solidFill>
              </a:rPr>
              <a:t>，</a:t>
            </a:r>
          </a:p>
          <a:p>
            <a:pPr lvl="0">
              <a:lnSpc>
                <a:spcPct val="117999"/>
              </a:lnSpc>
              <a:defRPr sz="1800"/>
            </a:pPr>
            <a:r>
              <a:rPr lang="zh-TW" altLang="en-US" sz="1200" dirty="0" smtClean="0">
                <a:solidFill>
                  <a:srgbClr val="FFFFFF"/>
                </a:solidFill>
              </a:rPr>
              <a:t>如：</a:t>
            </a:r>
            <a:r>
              <a:rPr lang="en-US" altLang="zh-TW" sz="1200" dirty="0" smtClean="0">
                <a:solidFill>
                  <a:srgbClr val="FFFFFF"/>
                </a:solidFill>
              </a:rPr>
              <a:t>Ubuntu </a:t>
            </a:r>
            <a:r>
              <a:rPr lang="zh-TW" altLang="en-US" sz="1200" dirty="0" smtClean="0">
                <a:solidFill>
                  <a:srgbClr val="FFFFFF"/>
                </a:solidFill>
              </a:rPr>
              <a:t>或 </a:t>
            </a:r>
            <a:r>
              <a:rPr lang="en-US" altLang="zh-TW" sz="1200" u="none" dirty="0" smtClean="0">
                <a:solidFill>
                  <a:srgbClr val="000000"/>
                </a:solidFill>
              </a:rPr>
              <a:t>Ubuntu </a:t>
            </a:r>
            <a:r>
              <a:rPr lang="zh-TW" altLang="en-US" sz="1200" u="none" dirty="0" smtClean="0">
                <a:solidFill>
                  <a:srgbClr val="000000"/>
                </a:solidFill>
              </a:rPr>
              <a:t>環境下安裝 </a:t>
            </a:r>
            <a:r>
              <a:rPr lang="en-US" altLang="zh-TW" sz="1200" u="none" dirty="0" smtClean="0">
                <a:solidFill>
                  <a:srgbClr val="000000"/>
                </a:solidFill>
              </a:rPr>
              <a:t>Ruby on Rails </a:t>
            </a:r>
            <a:r>
              <a:rPr lang="zh-TW" altLang="en-US" sz="1200" u="none" dirty="0" smtClean="0">
                <a:solidFill>
                  <a:srgbClr val="000000"/>
                </a:solidFill>
              </a:rPr>
              <a:t>的 </a:t>
            </a:r>
            <a:r>
              <a:rPr lang="en-US" altLang="zh-TW" sz="1200" u="none" dirty="0" smtClean="0">
                <a:solidFill>
                  <a:srgbClr val="000000"/>
                </a:solidFill>
              </a:rPr>
              <a:t>images </a:t>
            </a:r>
            <a:r>
              <a:rPr lang="zh-TW" altLang="en-US" sz="1200" u="none" dirty="0" smtClean="0">
                <a:solidFill>
                  <a:srgbClr val="000000"/>
                </a:solidFill>
              </a:rPr>
              <a:t>，只要下載來，就能直接開啟成 </a:t>
            </a:r>
            <a:r>
              <a:rPr lang="en-US" altLang="zh-TW" sz="1200" u="none" dirty="0" smtClean="0">
                <a:solidFill>
                  <a:srgbClr val="000000"/>
                </a:solidFill>
              </a:rPr>
              <a:t>container</a:t>
            </a:r>
            <a:r>
              <a:rPr lang="zh-TW" altLang="en-US" sz="1200" u="none" dirty="0" smtClean="0">
                <a:solidFill>
                  <a:srgbClr val="000000"/>
                </a:solidFill>
              </a:rPr>
              <a:t>。</a:t>
            </a:r>
            <a:endParaRPr lang="en-US" altLang="zh-TW" sz="1200" u="none" dirty="0" smtClean="0">
              <a:solidFill>
                <a:srgbClr val="000000"/>
              </a:solidFill>
            </a:endParaRPr>
          </a:p>
          <a:p>
            <a:pPr lvl="0">
              <a:lnSpc>
                <a:spcPct val="117999"/>
              </a:lnSpc>
              <a:defRPr sz="1800"/>
            </a:pPr>
            <a:endParaRPr lang="en-US" altLang="zh-TW" sz="1200" dirty="0" smtClean="0">
              <a:solidFill>
                <a:srgbClr val="FFFFFF"/>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dirty="0" smtClean="0">
                <a:latin typeface="HanziPen TC" charset="0"/>
              </a:rPr>
              <a:t>由於</a:t>
            </a:r>
            <a:r>
              <a:rPr lang="en-US" altLang="zh-TW" sz="1200" dirty="0" err="1" smtClean="0">
                <a:latin typeface="HanziPen TC" charset="0"/>
              </a:rPr>
              <a:t>docker</a:t>
            </a:r>
            <a:r>
              <a:rPr lang="en-US" altLang="zh-TW" sz="1200" dirty="0" smtClean="0">
                <a:latin typeface="HanziPen TC" charset="0"/>
              </a:rPr>
              <a:t> </a:t>
            </a:r>
            <a:r>
              <a:rPr lang="zh-TW" altLang="en-US" sz="1200" dirty="0" smtClean="0">
                <a:latin typeface="HanziPen TC" charset="0"/>
              </a:rPr>
              <a:t>是</a:t>
            </a:r>
            <a:r>
              <a:rPr lang="en-US" altLang="zh-TW" sz="1200" dirty="0" smtClean="0">
                <a:latin typeface="HanziPen TC" charset="0"/>
              </a:rPr>
              <a:t>based</a:t>
            </a:r>
            <a:r>
              <a:rPr lang="en-US" altLang="zh-TW" sz="1200" baseline="0" dirty="0" smtClean="0">
                <a:latin typeface="HanziPen TC" charset="0"/>
              </a:rPr>
              <a:t> on </a:t>
            </a:r>
            <a:r>
              <a:rPr lang="en-US" altLang="zh-TW" sz="1200" baseline="0" dirty="0" err="1" smtClean="0">
                <a:latin typeface="HanziPen TC" charset="0"/>
              </a:rPr>
              <a:t>linux</a:t>
            </a:r>
            <a:r>
              <a:rPr lang="zh-TW" altLang="en-US" sz="1200" baseline="0" dirty="0" smtClean="0">
                <a:latin typeface="HanziPen TC" charset="0"/>
              </a:rPr>
              <a:t>，所以若想在</a:t>
            </a:r>
            <a:r>
              <a:rPr lang="en-US" altLang="zh-TW" sz="1200" baseline="0" dirty="0" smtClean="0">
                <a:latin typeface="HanziPen TC" charset="0"/>
              </a:rPr>
              <a:t>windows </a:t>
            </a:r>
            <a:r>
              <a:rPr lang="zh-TW" altLang="en-US" sz="1200" baseline="0" dirty="0" smtClean="0">
                <a:latin typeface="HanziPen TC" charset="0"/>
              </a:rPr>
              <a:t>上執行</a:t>
            </a:r>
            <a:r>
              <a:rPr lang="en-US" altLang="zh-TW" sz="1200" baseline="0" dirty="0" smtClean="0">
                <a:latin typeface="HanziPen TC" charset="0"/>
              </a:rPr>
              <a:t>Docker</a:t>
            </a:r>
            <a:r>
              <a:rPr lang="zh-TW" altLang="en-US" sz="1200" baseline="0" dirty="0" smtClean="0">
                <a:latin typeface="HanziPen TC" charset="0"/>
              </a:rPr>
              <a:t>，可以透過以下兩種方式 </a:t>
            </a:r>
            <a:r>
              <a:rPr lang="en-US" altLang="zh-TW" sz="1200" baseline="0" dirty="0" smtClean="0">
                <a:latin typeface="HanziPen TC" charset="0"/>
              </a:rPr>
              <a:t>:</a:t>
            </a:r>
            <a:r>
              <a:rPr lang="zh-TW" altLang="en-US" sz="1200" baseline="0" dirty="0" smtClean="0">
                <a:latin typeface="HanziPen TC" charset="0"/>
              </a:rPr>
              <a:t> </a:t>
            </a:r>
            <a:endParaRPr lang="en-US" altLang="zh-TW" sz="1200" baseline="0" dirty="0" smtClean="0">
              <a:latin typeface="HanziPen TC"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sz="1200" baseline="0" dirty="0" smtClean="0">
              <a:latin typeface="HanziPen TC" charset="0"/>
            </a:endParaRP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altLang="zh-TW" sz="1200" baseline="0" dirty="0" smtClean="0">
                <a:latin typeface="HanziPen TC" charset="0"/>
              </a:rPr>
              <a:t>Docker for windows :</a:t>
            </a:r>
            <a:r>
              <a:rPr lang="zh-TW" altLang="en-US" sz="1200" baseline="0" dirty="0" smtClean="0">
                <a:latin typeface="HanziPen TC" charset="0"/>
              </a:rPr>
              <a:t>　作業系統必須支援</a:t>
            </a:r>
            <a:r>
              <a:rPr lang="en-US" altLang="zh-TW" sz="1200" baseline="0" dirty="0" err="1" smtClean="0">
                <a:latin typeface="HanziPen TC" charset="0"/>
              </a:rPr>
              <a:t>Hyper-v</a:t>
            </a:r>
            <a:r>
              <a:rPr lang="zh-TW" altLang="en-US" sz="1200" baseline="0" dirty="0" smtClean="0">
                <a:latin typeface="HanziPen TC" charset="0"/>
              </a:rPr>
              <a:t>技術，因此</a:t>
            </a:r>
            <a:r>
              <a:rPr lang="en-US" altLang="zh-TW" sz="1200" baseline="0" dirty="0" smtClean="0">
                <a:latin typeface="HanziPen TC" charset="0"/>
              </a:rPr>
              <a:t>windows 7 </a:t>
            </a:r>
            <a:r>
              <a:rPr lang="zh-TW" altLang="en-US" sz="1200" baseline="0" dirty="0" smtClean="0">
                <a:latin typeface="HanziPen TC" charset="0"/>
              </a:rPr>
              <a:t>無法透過此方式執行</a:t>
            </a:r>
            <a:r>
              <a:rPr lang="en-US" altLang="zh-TW" sz="1200" baseline="0" dirty="0" err="1" smtClean="0">
                <a:latin typeface="HanziPen TC" charset="0"/>
              </a:rPr>
              <a:t>docker</a:t>
            </a:r>
            <a:endParaRPr lang="en-US" altLang="zh-TW" sz="1200" baseline="0" dirty="0" smtClean="0">
              <a:latin typeface="HanziPen TC" charset="0"/>
            </a:endParaRP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altLang="zh-TW" sz="1200" baseline="0" dirty="0" smtClean="0">
                <a:latin typeface="HanziPen TC" charset="0"/>
              </a:rPr>
              <a:t>Docker toolbox : </a:t>
            </a:r>
            <a:r>
              <a:rPr lang="zh-TW" altLang="en-US" sz="1200" baseline="0" dirty="0" smtClean="0">
                <a:latin typeface="HanziPen TC" charset="0"/>
              </a:rPr>
              <a:t>有點類似懶人包，裡面包含了</a:t>
            </a:r>
            <a:r>
              <a:rPr lang="en-US" altLang="zh-TW" sz="1200" baseline="0" dirty="0" err="1" smtClean="0">
                <a:latin typeface="HanziPen TC" charset="0"/>
              </a:rPr>
              <a:t>virtualbox</a:t>
            </a:r>
            <a:r>
              <a:rPr lang="zh-TW" altLang="en-US" sz="1200" baseline="0" dirty="0" smtClean="0">
                <a:latin typeface="HanziPen TC" charset="0"/>
              </a:rPr>
              <a:t>及使用</a:t>
            </a:r>
            <a:r>
              <a:rPr lang="en-US" altLang="zh-TW" sz="1200" baseline="0" dirty="0" smtClean="0">
                <a:latin typeface="HanziPen TC" charset="0"/>
              </a:rPr>
              <a:t>Docker</a:t>
            </a:r>
            <a:r>
              <a:rPr lang="zh-TW" altLang="en-US" sz="1200" baseline="0" dirty="0" smtClean="0">
                <a:latin typeface="HanziPen TC" charset="0"/>
              </a:rPr>
              <a:t>的相關套件</a:t>
            </a:r>
            <a:endParaRPr lang="en-US" altLang="zh-TW" sz="1200" baseline="0" dirty="0" smtClean="0">
              <a:latin typeface="HanziPen TC"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sz="1200" baseline="0" dirty="0" smtClean="0">
              <a:latin typeface="HanziPen TC"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dirty="0" smtClean="0">
                <a:latin typeface="HanziPen TC" charset="0"/>
              </a:rPr>
              <a:t>因此後續的實作截圖都是以</a:t>
            </a:r>
            <a:r>
              <a:rPr lang="en-US" altLang="zh-TW" sz="1200" dirty="0" smtClean="0">
                <a:latin typeface="HanziPen TC" charset="0"/>
              </a:rPr>
              <a:t>Docker</a:t>
            </a:r>
            <a:r>
              <a:rPr lang="en-US" altLang="zh-TW" sz="1200" baseline="0" dirty="0" smtClean="0">
                <a:latin typeface="HanziPen TC" charset="0"/>
              </a:rPr>
              <a:t> toolbox</a:t>
            </a:r>
            <a:r>
              <a:rPr lang="zh-TW" altLang="en-US" sz="1200" baseline="0" dirty="0" smtClean="0">
                <a:latin typeface="HanziPen TC" charset="0"/>
              </a:rPr>
              <a:t>實作。</a:t>
            </a:r>
            <a:endParaRPr lang="en-US" altLang="zh-TW" sz="1200" dirty="0" smtClean="0">
              <a:latin typeface="HanziPen TC" charset="0"/>
            </a:endParaRPr>
          </a:p>
          <a:p>
            <a:endParaRPr lang="zh-TW" altLang="en-US" dirty="0"/>
          </a:p>
        </p:txBody>
      </p:sp>
      <p:sp>
        <p:nvSpPr>
          <p:cNvPr id="4" name="投影片編號版面配置區 3"/>
          <p:cNvSpPr>
            <a:spLocks noGrp="1"/>
          </p:cNvSpPr>
          <p:nvPr>
            <p:ph type="sldNum" sz="quarter" idx="10"/>
          </p:nvPr>
        </p:nvSpPr>
        <p:spPr/>
        <p:txBody>
          <a:bodyPr/>
          <a:lstStyle/>
          <a:p>
            <a:fld id="{CE8420E4-9A2F-4615-B777-BE7DFF9425E0}" type="slidenum">
              <a:rPr lang="zh-TW" altLang="en-US" smtClean="0"/>
              <a:t>9</a:t>
            </a:fld>
            <a:endParaRPr lang="zh-TW" altLang="en-US"/>
          </a:p>
        </p:txBody>
      </p:sp>
    </p:spTree>
    <p:extLst>
      <p:ext uri="{BB962C8B-B14F-4D97-AF65-F5344CB8AC3E}">
        <p14:creationId xmlns:p14="http://schemas.microsoft.com/office/powerpoint/2010/main" val="24030078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dirty="0" smtClean="0">
                <a:latin typeface="HanziPen TC" charset="0"/>
              </a:rPr>
              <a:t>透過</a:t>
            </a:r>
            <a:r>
              <a:rPr lang="en-US" altLang="zh-TW" sz="1200" dirty="0" smtClean="0">
                <a:latin typeface="HanziPen TC" charset="0"/>
              </a:rPr>
              <a:t>images</a:t>
            </a:r>
            <a:r>
              <a:rPr lang="zh-TW" altLang="en-US" sz="1200" dirty="0" smtClean="0">
                <a:latin typeface="HanziPen TC" charset="0"/>
              </a:rPr>
              <a:t>建立</a:t>
            </a:r>
            <a:r>
              <a:rPr lang="en-US" altLang="zh-TW" sz="1200" dirty="0" smtClean="0">
                <a:latin typeface="HanziPen TC" charset="0"/>
              </a:rPr>
              <a:t>container</a:t>
            </a:r>
            <a:r>
              <a:rPr lang="zh-TW" altLang="en-US" sz="1200" dirty="0" smtClean="0">
                <a:latin typeface="HanziPen TC" charset="0"/>
              </a:rPr>
              <a:t>後，針對</a:t>
            </a:r>
            <a:r>
              <a:rPr lang="en-US" altLang="zh-TW" sz="1200" dirty="0" smtClean="0">
                <a:latin typeface="HanziPen TC" charset="0"/>
              </a:rPr>
              <a:t>container</a:t>
            </a:r>
            <a:r>
              <a:rPr lang="zh-TW" altLang="en-US" sz="1200" dirty="0" smtClean="0">
                <a:latin typeface="HanziPen TC" charset="0"/>
              </a:rPr>
              <a:t>進行修改，將修改後</a:t>
            </a:r>
            <a:r>
              <a:rPr lang="en-US" altLang="zh-TW" sz="1200" dirty="0" smtClean="0">
                <a:latin typeface="HanziPen TC" charset="0"/>
              </a:rPr>
              <a:t>container</a:t>
            </a:r>
            <a:r>
              <a:rPr lang="zh-TW" altLang="en-US" sz="1200" dirty="0" smtClean="0">
                <a:latin typeface="HanziPen TC" charset="0"/>
              </a:rPr>
              <a:t>另存成</a:t>
            </a:r>
            <a:r>
              <a:rPr lang="en-US" altLang="zh-TW" sz="1200" dirty="0" smtClean="0">
                <a:latin typeface="HanziPen TC" charset="0"/>
              </a:rPr>
              <a:t>image</a:t>
            </a:r>
            <a:r>
              <a:rPr lang="zh-TW" altLang="en-US" sz="1200" dirty="0" smtClean="0">
                <a:latin typeface="HanziPen TC" charset="0"/>
              </a:rPr>
              <a:t>檔</a:t>
            </a:r>
            <a:endParaRPr lang="en-US" altLang="zh-TW" sz="1200" dirty="0" smtClean="0">
              <a:latin typeface="HanziPen TC"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sz="1200" dirty="0" smtClean="0">
              <a:latin typeface="HanziPen TC"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dirty="0" smtClean="0">
                <a:latin typeface="HanziPen TC" charset="0"/>
              </a:rPr>
              <a:t>→由於</a:t>
            </a:r>
            <a:r>
              <a:rPr lang="en-US" altLang="zh-TW" sz="1200" dirty="0" smtClean="0">
                <a:latin typeface="HanziPen TC" charset="0"/>
              </a:rPr>
              <a:t>images</a:t>
            </a:r>
            <a:r>
              <a:rPr lang="zh-TW" altLang="en-US" sz="1200" dirty="0" smtClean="0">
                <a:latin typeface="HanziPen TC" charset="0"/>
              </a:rPr>
              <a:t>建立</a:t>
            </a:r>
            <a:r>
              <a:rPr lang="en-US" altLang="zh-TW" sz="1200" dirty="0" smtClean="0">
                <a:latin typeface="HanziPen TC" charset="0"/>
              </a:rPr>
              <a:t>container</a:t>
            </a:r>
            <a:r>
              <a:rPr lang="zh-TW" altLang="en-US" sz="1200" dirty="0" smtClean="0">
                <a:latin typeface="HanziPen TC" charset="0"/>
              </a:rPr>
              <a:t>後，</a:t>
            </a:r>
            <a:r>
              <a:rPr lang="en-US" altLang="zh-TW" sz="1200" dirty="0" smtClean="0">
                <a:latin typeface="HanziPen TC" charset="0"/>
              </a:rPr>
              <a:t>images</a:t>
            </a:r>
            <a:r>
              <a:rPr lang="zh-TW" altLang="en-US" sz="1200" dirty="0" smtClean="0">
                <a:latin typeface="HanziPen TC" charset="0"/>
              </a:rPr>
              <a:t>為唯獨檔，因此對於此</a:t>
            </a:r>
            <a:r>
              <a:rPr lang="en-US" altLang="zh-TW" sz="1200" dirty="0" smtClean="0">
                <a:latin typeface="HanziPen TC" charset="0"/>
              </a:rPr>
              <a:t>image</a:t>
            </a:r>
            <a:r>
              <a:rPr lang="zh-TW" altLang="en-US" sz="1200" dirty="0" smtClean="0">
                <a:latin typeface="HanziPen TC" charset="0"/>
              </a:rPr>
              <a:t>所作之變動若不另存成</a:t>
            </a:r>
            <a:r>
              <a:rPr lang="en-US" altLang="zh-TW" sz="1200" dirty="0" smtClean="0">
                <a:latin typeface="HanziPen TC" charset="0"/>
              </a:rPr>
              <a:t>images</a:t>
            </a:r>
            <a:r>
              <a:rPr lang="zh-TW" altLang="en-US" sz="1200" dirty="0" smtClean="0">
                <a:latin typeface="HanziPen TC" charset="0"/>
              </a:rPr>
              <a:t>檔，則</a:t>
            </a:r>
            <a:r>
              <a:rPr lang="en-US" altLang="zh-TW" sz="1200" dirty="0" smtClean="0">
                <a:latin typeface="HanziPen TC" charset="0"/>
              </a:rPr>
              <a:t>container</a:t>
            </a:r>
            <a:r>
              <a:rPr lang="zh-TW" altLang="en-US" sz="1200" dirty="0" smtClean="0">
                <a:latin typeface="HanziPen TC" charset="0"/>
              </a:rPr>
              <a:t>關掉後，不會儲存所做變動</a:t>
            </a:r>
            <a:endParaRPr lang="en-US" altLang="zh-TW" sz="1200" dirty="0" smtClean="0">
              <a:latin typeface="HanziPen TC"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sz="1200" dirty="0" smtClean="0">
              <a:latin typeface="HanziPen TC"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dirty="0" smtClean="0">
                <a:latin typeface="HanziPen TC" charset="0"/>
              </a:rPr>
              <a:t>由於</a:t>
            </a:r>
            <a:r>
              <a:rPr lang="en-US" altLang="zh-TW" sz="1200" dirty="0" err="1" smtClean="0">
                <a:latin typeface="HanziPen TC" charset="0"/>
              </a:rPr>
              <a:t>docker</a:t>
            </a:r>
            <a:r>
              <a:rPr lang="en-US" altLang="zh-TW" sz="1200" dirty="0" smtClean="0">
                <a:latin typeface="HanziPen TC" charset="0"/>
              </a:rPr>
              <a:t> </a:t>
            </a:r>
            <a:r>
              <a:rPr lang="zh-TW" altLang="en-US" sz="1200" dirty="0" smtClean="0">
                <a:latin typeface="HanziPen TC" charset="0"/>
              </a:rPr>
              <a:t>是</a:t>
            </a:r>
            <a:r>
              <a:rPr lang="en-US" altLang="zh-TW" sz="1200" dirty="0" smtClean="0">
                <a:latin typeface="HanziPen TC" charset="0"/>
              </a:rPr>
              <a:t>based</a:t>
            </a:r>
            <a:r>
              <a:rPr lang="en-US" altLang="zh-TW" sz="1200" baseline="0" dirty="0" smtClean="0">
                <a:latin typeface="HanziPen TC" charset="0"/>
              </a:rPr>
              <a:t> on </a:t>
            </a:r>
            <a:r>
              <a:rPr lang="en-US" altLang="zh-TW" sz="1200" baseline="0" dirty="0" err="1" smtClean="0">
                <a:latin typeface="HanziPen TC" charset="0"/>
              </a:rPr>
              <a:t>linux</a:t>
            </a:r>
            <a:r>
              <a:rPr lang="zh-TW" altLang="en-US" sz="1200" baseline="0" dirty="0" smtClean="0">
                <a:latin typeface="HanziPen TC" charset="0"/>
              </a:rPr>
              <a:t>，所以若想在</a:t>
            </a:r>
            <a:r>
              <a:rPr lang="en-US" altLang="zh-TW" sz="1200" baseline="0" dirty="0" smtClean="0">
                <a:latin typeface="HanziPen TC" charset="0"/>
              </a:rPr>
              <a:t>windows </a:t>
            </a:r>
            <a:endParaRPr lang="en-US" altLang="zh-TW" sz="1200" dirty="0" smtClean="0">
              <a:latin typeface="HanziPen TC"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sz="1200" dirty="0" smtClean="0">
              <a:latin typeface="HanziPen TC"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sz="1200" dirty="0" smtClean="0">
              <a:latin typeface="HanziPen TC" charset="0"/>
            </a:endParaRPr>
          </a:p>
          <a:p>
            <a:endParaRPr lang="zh-TW" altLang="en-US" dirty="0"/>
          </a:p>
        </p:txBody>
      </p:sp>
      <p:sp>
        <p:nvSpPr>
          <p:cNvPr id="4" name="投影片編號版面配置區 3"/>
          <p:cNvSpPr>
            <a:spLocks noGrp="1"/>
          </p:cNvSpPr>
          <p:nvPr>
            <p:ph type="sldNum" sz="quarter" idx="10"/>
          </p:nvPr>
        </p:nvSpPr>
        <p:spPr/>
        <p:txBody>
          <a:bodyPr/>
          <a:lstStyle/>
          <a:p>
            <a:fld id="{CE8420E4-9A2F-4615-B777-BE7DFF9425E0}" type="slidenum">
              <a:rPr lang="zh-TW" altLang="en-US" smtClean="0"/>
              <a:t>10</a:t>
            </a:fld>
            <a:endParaRPr lang="zh-TW" altLang="en-US"/>
          </a:p>
        </p:txBody>
      </p:sp>
    </p:spTree>
    <p:extLst>
      <p:ext uri="{BB962C8B-B14F-4D97-AF65-F5344CB8AC3E}">
        <p14:creationId xmlns:p14="http://schemas.microsoft.com/office/powerpoint/2010/main" val="23556890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zh-TW" altLang="en-US" smtClean="0"/>
              <a:t>按一下以編輯母片標題樣式</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TW" altLang="en-US" smtClean="0"/>
              <a:t>按一下以編輯母片副標題樣式</a:t>
            </a:r>
            <a:endParaRPr lang="en-US" dirty="0"/>
          </a:p>
        </p:txBody>
      </p:sp>
      <p:sp>
        <p:nvSpPr>
          <p:cNvPr id="4" name="Date Placeholder 3"/>
          <p:cNvSpPr>
            <a:spLocks noGrp="1"/>
          </p:cNvSpPr>
          <p:nvPr>
            <p:ph type="dt" sz="half" idx="10"/>
          </p:nvPr>
        </p:nvSpPr>
        <p:spPr/>
        <p:txBody>
          <a:bodyPr/>
          <a:lstStyle/>
          <a:p>
            <a:fld id="{A07E1A93-567C-490A-A556-9A19FB7641A5}" type="datetimeFigureOut">
              <a:rPr lang="zh-TW" altLang="en-US" smtClean="0"/>
              <a:t>2017/12/26</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5E3ABC4D-B9FF-4B64-B3B2-DACA6A984C17}" type="slidenum">
              <a:rPr lang="zh-TW" altLang="en-US" smtClean="0"/>
              <a:t>‹#›</a:t>
            </a:fld>
            <a:endParaRPr lang="zh-TW" altLang="en-US"/>
          </a:p>
        </p:txBody>
      </p:sp>
    </p:spTree>
    <p:extLst>
      <p:ext uri="{BB962C8B-B14F-4D97-AF65-F5344CB8AC3E}">
        <p14:creationId xmlns:p14="http://schemas.microsoft.com/office/powerpoint/2010/main" val="28635761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標題與說明文字">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zh-TW" altLang="en-US" smtClean="0"/>
              <a:t>按一下以編輯母片標題樣式</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smtClean="0"/>
              <a:t>按一下以編輯母片文字樣式</a:t>
            </a:r>
          </a:p>
        </p:txBody>
      </p:sp>
      <p:sp>
        <p:nvSpPr>
          <p:cNvPr id="4" name="Date Placeholder 3"/>
          <p:cNvSpPr>
            <a:spLocks noGrp="1"/>
          </p:cNvSpPr>
          <p:nvPr>
            <p:ph type="dt" sz="half" idx="10"/>
          </p:nvPr>
        </p:nvSpPr>
        <p:spPr/>
        <p:txBody>
          <a:bodyPr/>
          <a:lstStyle/>
          <a:p>
            <a:fld id="{A07E1A93-567C-490A-A556-9A19FB7641A5}" type="datetimeFigureOut">
              <a:rPr lang="zh-TW" altLang="en-US" smtClean="0"/>
              <a:t>2017/12/26</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5E3ABC4D-B9FF-4B64-B3B2-DACA6A984C17}" type="slidenum">
              <a:rPr lang="zh-TW" altLang="en-US" smtClean="0"/>
              <a:t>‹#›</a:t>
            </a:fld>
            <a:endParaRPr lang="zh-TW" altLang="en-US"/>
          </a:p>
        </p:txBody>
      </p:sp>
    </p:spTree>
    <p:extLst>
      <p:ext uri="{BB962C8B-B14F-4D97-AF65-F5344CB8AC3E}">
        <p14:creationId xmlns:p14="http://schemas.microsoft.com/office/powerpoint/2010/main" val="16025035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引述 (含標題)">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zh-TW" altLang="en-US" smtClean="0"/>
              <a:t>按一下以編輯母片標題樣式</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TW" altLang="en-US" smtClean="0"/>
              <a:t>按一下以編輯母片文字樣式</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smtClean="0"/>
              <a:t>按一下以編輯母片文字樣式</a:t>
            </a:r>
          </a:p>
        </p:txBody>
      </p:sp>
      <p:sp>
        <p:nvSpPr>
          <p:cNvPr id="4" name="Date Placeholder 3"/>
          <p:cNvSpPr>
            <a:spLocks noGrp="1"/>
          </p:cNvSpPr>
          <p:nvPr>
            <p:ph type="dt" sz="half" idx="10"/>
          </p:nvPr>
        </p:nvSpPr>
        <p:spPr/>
        <p:txBody>
          <a:bodyPr/>
          <a:lstStyle/>
          <a:p>
            <a:fld id="{A07E1A93-567C-490A-A556-9A19FB7641A5}" type="datetimeFigureOut">
              <a:rPr lang="zh-TW" altLang="en-US" smtClean="0"/>
              <a:t>2017/12/26</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5E3ABC4D-B9FF-4B64-B3B2-DACA6A984C17}" type="slidenum">
              <a:rPr lang="zh-TW" altLang="en-US" smtClean="0"/>
              <a:t>‹#›</a:t>
            </a:fld>
            <a:endParaRPr lang="zh-TW" altLang="en-US"/>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157252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zh-TW" altLang="en-US" smtClean="0"/>
              <a:t>按一下以編輯母片標題樣式</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zh-TW" altLang="en-US" smtClean="0"/>
              <a:t>按一下以編輯母片文字樣式</a:t>
            </a:r>
          </a:p>
        </p:txBody>
      </p:sp>
      <p:sp>
        <p:nvSpPr>
          <p:cNvPr id="5" name="Date Placeholder 4"/>
          <p:cNvSpPr>
            <a:spLocks noGrp="1"/>
          </p:cNvSpPr>
          <p:nvPr>
            <p:ph type="dt" sz="half" idx="10"/>
          </p:nvPr>
        </p:nvSpPr>
        <p:spPr/>
        <p:txBody>
          <a:bodyPr/>
          <a:lstStyle/>
          <a:p>
            <a:fld id="{A07E1A93-567C-490A-A556-9A19FB7641A5}" type="datetimeFigureOut">
              <a:rPr lang="zh-TW" altLang="en-US" smtClean="0"/>
              <a:t>2017/12/26</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5E3ABC4D-B9FF-4B64-B3B2-DACA6A984C17}" type="slidenum">
              <a:rPr lang="zh-TW" altLang="en-US" smtClean="0"/>
              <a:t>‹#›</a:t>
            </a:fld>
            <a:endParaRPr lang="zh-TW" altLang="en-US"/>
          </a:p>
        </p:txBody>
      </p:sp>
    </p:spTree>
    <p:extLst>
      <p:ext uri="{BB962C8B-B14F-4D97-AF65-F5344CB8AC3E}">
        <p14:creationId xmlns:p14="http://schemas.microsoft.com/office/powerpoint/2010/main" val="114487597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引述名片">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zh-TW" altLang="en-US" smtClean="0"/>
              <a:t>按一下以編輯母片標題樣式</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TW" altLang="en-US" smtClean="0"/>
              <a:t>按一下以編輯母片文字樣式</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zh-TW" altLang="en-US" smtClean="0"/>
              <a:t>按一下以編輯母片文字樣式</a:t>
            </a:r>
          </a:p>
        </p:txBody>
      </p:sp>
      <p:sp>
        <p:nvSpPr>
          <p:cNvPr id="5" name="Date Placeholder 4"/>
          <p:cNvSpPr>
            <a:spLocks noGrp="1"/>
          </p:cNvSpPr>
          <p:nvPr>
            <p:ph type="dt" sz="half" idx="10"/>
          </p:nvPr>
        </p:nvSpPr>
        <p:spPr/>
        <p:txBody>
          <a:bodyPr/>
          <a:lstStyle/>
          <a:p>
            <a:fld id="{A07E1A93-567C-490A-A556-9A19FB7641A5}" type="datetimeFigureOut">
              <a:rPr lang="zh-TW" altLang="en-US" smtClean="0"/>
              <a:t>2017/12/26</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5E3ABC4D-B9FF-4B64-B3B2-DACA6A984C17}" type="slidenum">
              <a:rPr lang="zh-TW" altLang="en-US" smtClean="0"/>
              <a:t>‹#›</a:t>
            </a:fld>
            <a:endParaRPr lang="zh-TW" altLang="en-US"/>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414958580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是非題">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zh-TW" altLang="en-US" smtClean="0"/>
              <a:t>按一下以編輯母片標題樣式</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TW" altLang="en-US" smtClean="0"/>
              <a:t>按一下以編輯母片文字樣式</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zh-TW" altLang="en-US" smtClean="0"/>
              <a:t>按一下以編輯母片文字樣式</a:t>
            </a:r>
          </a:p>
        </p:txBody>
      </p:sp>
      <p:sp>
        <p:nvSpPr>
          <p:cNvPr id="5" name="Date Placeholder 4"/>
          <p:cNvSpPr>
            <a:spLocks noGrp="1"/>
          </p:cNvSpPr>
          <p:nvPr>
            <p:ph type="dt" sz="half" idx="10"/>
          </p:nvPr>
        </p:nvSpPr>
        <p:spPr/>
        <p:txBody>
          <a:bodyPr/>
          <a:lstStyle/>
          <a:p>
            <a:fld id="{A07E1A93-567C-490A-A556-9A19FB7641A5}" type="datetimeFigureOut">
              <a:rPr lang="zh-TW" altLang="en-US" smtClean="0"/>
              <a:t>2017/12/26</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5E3ABC4D-B9FF-4B64-B3B2-DACA6A984C17}" type="slidenum">
              <a:rPr lang="zh-TW" altLang="en-US" smtClean="0"/>
              <a:t>‹#›</a:t>
            </a:fld>
            <a:endParaRPr lang="zh-TW" altLang="en-US"/>
          </a:p>
        </p:txBody>
      </p:sp>
    </p:spTree>
    <p:extLst>
      <p:ext uri="{BB962C8B-B14F-4D97-AF65-F5344CB8AC3E}">
        <p14:creationId xmlns:p14="http://schemas.microsoft.com/office/powerpoint/2010/main" val="340695686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mtClean="0"/>
              <a:t>按一下以編輯母片標題樣式</a:t>
            </a:r>
            <a:endParaRPr lang="en-US" dirty="0"/>
          </a:p>
        </p:txBody>
      </p:sp>
      <p:sp>
        <p:nvSpPr>
          <p:cNvPr id="3" name="Vertical Text Placeholder 2"/>
          <p:cNvSpPr>
            <a:spLocks noGrp="1"/>
          </p:cNvSpPr>
          <p:nvPr>
            <p:ph type="body" orient="vert" idx="1"/>
          </p:nvPr>
        </p:nvSpPr>
        <p:spPr/>
        <p:txBody>
          <a:bodyPr vert="eaVert" ancho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10"/>
          </p:nvPr>
        </p:nvSpPr>
        <p:spPr/>
        <p:txBody>
          <a:bodyPr/>
          <a:lstStyle/>
          <a:p>
            <a:fld id="{A07E1A93-567C-490A-A556-9A19FB7641A5}" type="datetimeFigureOut">
              <a:rPr lang="zh-TW" altLang="en-US" smtClean="0"/>
              <a:t>2017/12/26</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5E3ABC4D-B9FF-4B64-B3B2-DACA6A984C17}" type="slidenum">
              <a:rPr lang="zh-TW" altLang="en-US" smtClean="0"/>
              <a:t>‹#›</a:t>
            </a:fld>
            <a:endParaRPr lang="zh-TW" altLang="en-US"/>
          </a:p>
        </p:txBody>
      </p:sp>
    </p:spTree>
    <p:extLst>
      <p:ext uri="{BB962C8B-B14F-4D97-AF65-F5344CB8AC3E}">
        <p14:creationId xmlns:p14="http://schemas.microsoft.com/office/powerpoint/2010/main" val="69617575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zh-TW" altLang="en-US" smtClean="0"/>
              <a:t>按一下以編輯母片標題樣式</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10"/>
          </p:nvPr>
        </p:nvSpPr>
        <p:spPr/>
        <p:txBody>
          <a:bodyPr/>
          <a:lstStyle/>
          <a:p>
            <a:fld id="{A07E1A93-567C-490A-A556-9A19FB7641A5}" type="datetimeFigureOut">
              <a:rPr lang="zh-TW" altLang="en-US" smtClean="0"/>
              <a:t>2017/12/26</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5E3ABC4D-B9FF-4B64-B3B2-DACA6A984C17}" type="slidenum">
              <a:rPr lang="zh-TW" altLang="en-US" smtClean="0"/>
              <a:t>‹#›</a:t>
            </a:fld>
            <a:endParaRPr lang="zh-TW" altLang="en-US"/>
          </a:p>
        </p:txBody>
      </p:sp>
    </p:spTree>
    <p:extLst>
      <p:ext uri="{BB962C8B-B14F-4D97-AF65-F5344CB8AC3E}">
        <p14:creationId xmlns:p14="http://schemas.microsoft.com/office/powerpoint/2010/main" val="25454404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zh-TW" altLang="en-US" smtClean="0"/>
              <a:t>按一下以編輯母片標題樣式</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10"/>
          </p:nvPr>
        </p:nvSpPr>
        <p:spPr/>
        <p:txBody>
          <a:bodyPr/>
          <a:lstStyle/>
          <a:p>
            <a:fld id="{A07E1A93-567C-490A-A556-9A19FB7641A5}" type="datetimeFigureOut">
              <a:rPr lang="zh-TW" altLang="en-US" smtClean="0"/>
              <a:t>2017/12/26</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5E3ABC4D-B9FF-4B64-B3B2-DACA6A984C17}" type="slidenum">
              <a:rPr lang="zh-TW" altLang="en-US" smtClean="0"/>
              <a:t>‹#›</a:t>
            </a:fld>
            <a:endParaRPr lang="zh-TW" altLang="en-US"/>
          </a:p>
        </p:txBody>
      </p:sp>
    </p:spTree>
    <p:extLst>
      <p:ext uri="{BB962C8B-B14F-4D97-AF65-F5344CB8AC3E}">
        <p14:creationId xmlns:p14="http://schemas.microsoft.com/office/powerpoint/2010/main" val="718170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zh-TW" altLang="en-US" smtClean="0"/>
              <a:t>按一下以編輯母片標題樣式</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smtClean="0"/>
              <a:t>按一下以編輯母片文字樣式</a:t>
            </a:r>
          </a:p>
        </p:txBody>
      </p:sp>
      <p:sp>
        <p:nvSpPr>
          <p:cNvPr id="4" name="Date Placeholder 3"/>
          <p:cNvSpPr>
            <a:spLocks noGrp="1"/>
          </p:cNvSpPr>
          <p:nvPr>
            <p:ph type="dt" sz="half" idx="10"/>
          </p:nvPr>
        </p:nvSpPr>
        <p:spPr/>
        <p:txBody>
          <a:bodyPr/>
          <a:lstStyle/>
          <a:p>
            <a:fld id="{A07E1A93-567C-490A-A556-9A19FB7641A5}" type="datetimeFigureOut">
              <a:rPr lang="zh-TW" altLang="en-US" smtClean="0"/>
              <a:t>2017/12/26</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5E3ABC4D-B9FF-4B64-B3B2-DACA6A984C17}" type="slidenum">
              <a:rPr lang="zh-TW" altLang="en-US" smtClean="0"/>
              <a:t>‹#›</a:t>
            </a:fld>
            <a:endParaRPr lang="zh-TW" altLang="en-US"/>
          </a:p>
        </p:txBody>
      </p:sp>
    </p:spTree>
    <p:extLst>
      <p:ext uri="{BB962C8B-B14F-4D97-AF65-F5344CB8AC3E}">
        <p14:creationId xmlns:p14="http://schemas.microsoft.com/office/powerpoint/2010/main" val="35877311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zh-TW" altLang="en-US" smtClean="0"/>
              <a:t>按一下以編輯母片標題樣式</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5" name="Date Placeholder 4"/>
          <p:cNvSpPr>
            <a:spLocks noGrp="1"/>
          </p:cNvSpPr>
          <p:nvPr>
            <p:ph type="dt" sz="half" idx="10"/>
          </p:nvPr>
        </p:nvSpPr>
        <p:spPr/>
        <p:txBody>
          <a:bodyPr/>
          <a:lstStyle/>
          <a:p>
            <a:fld id="{A07E1A93-567C-490A-A556-9A19FB7641A5}" type="datetimeFigureOut">
              <a:rPr lang="zh-TW" altLang="en-US" smtClean="0"/>
              <a:t>2017/12/26</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5E3ABC4D-B9FF-4B64-B3B2-DACA6A984C17}" type="slidenum">
              <a:rPr lang="zh-TW" altLang="en-US" smtClean="0"/>
              <a:t>‹#›</a:t>
            </a:fld>
            <a:endParaRPr lang="zh-TW" altLang="en-US"/>
          </a:p>
        </p:txBody>
      </p:sp>
    </p:spTree>
    <p:extLst>
      <p:ext uri="{BB962C8B-B14F-4D97-AF65-F5344CB8AC3E}">
        <p14:creationId xmlns:p14="http://schemas.microsoft.com/office/powerpoint/2010/main" val="10659976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zh-TW" altLang="en-US" smtClean="0"/>
              <a:t>按一下以編輯母片標題樣式</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7" name="Date Placeholder 6"/>
          <p:cNvSpPr>
            <a:spLocks noGrp="1"/>
          </p:cNvSpPr>
          <p:nvPr>
            <p:ph type="dt" sz="half" idx="10"/>
          </p:nvPr>
        </p:nvSpPr>
        <p:spPr/>
        <p:txBody>
          <a:bodyPr/>
          <a:lstStyle/>
          <a:p>
            <a:fld id="{A07E1A93-567C-490A-A556-9A19FB7641A5}" type="datetimeFigureOut">
              <a:rPr lang="zh-TW" altLang="en-US" smtClean="0"/>
              <a:t>2017/12/26</a:t>
            </a:fld>
            <a:endParaRPr lang="zh-TW" altLang="en-US"/>
          </a:p>
        </p:txBody>
      </p:sp>
      <p:sp>
        <p:nvSpPr>
          <p:cNvPr id="8" name="Footer Placeholder 7"/>
          <p:cNvSpPr>
            <a:spLocks noGrp="1"/>
          </p:cNvSpPr>
          <p:nvPr>
            <p:ph type="ftr" sz="quarter" idx="11"/>
          </p:nvPr>
        </p:nvSpPr>
        <p:spPr/>
        <p:txBody>
          <a:bodyPr/>
          <a:lstStyle/>
          <a:p>
            <a:endParaRPr lang="zh-TW" altLang="en-US"/>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5E3ABC4D-B9FF-4B64-B3B2-DACA6A984C17}" type="slidenum">
              <a:rPr lang="zh-TW" altLang="en-US" smtClean="0"/>
              <a:t>‹#›</a:t>
            </a:fld>
            <a:endParaRPr lang="zh-TW" altLang="en-US"/>
          </a:p>
        </p:txBody>
      </p:sp>
    </p:spTree>
    <p:extLst>
      <p:ext uri="{BB962C8B-B14F-4D97-AF65-F5344CB8AC3E}">
        <p14:creationId xmlns:p14="http://schemas.microsoft.com/office/powerpoint/2010/main" val="3411767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mtClean="0"/>
              <a:t>按一下以編輯母片標題樣式</a:t>
            </a:r>
            <a:endParaRPr lang="en-US" dirty="0"/>
          </a:p>
        </p:txBody>
      </p:sp>
      <p:sp>
        <p:nvSpPr>
          <p:cNvPr id="3" name="Date Placeholder 2"/>
          <p:cNvSpPr>
            <a:spLocks noGrp="1"/>
          </p:cNvSpPr>
          <p:nvPr>
            <p:ph type="dt" sz="half" idx="10"/>
          </p:nvPr>
        </p:nvSpPr>
        <p:spPr/>
        <p:txBody>
          <a:bodyPr/>
          <a:lstStyle/>
          <a:p>
            <a:fld id="{A07E1A93-567C-490A-A556-9A19FB7641A5}" type="datetimeFigureOut">
              <a:rPr lang="zh-TW" altLang="en-US" smtClean="0"/>
              <a:t>2017/12/26</a:t>
            </a:fld>
            <a:endParaRPr lang="zh-TW" altLang="en-US"/>
          </a:p>
        </p:txBody>
      </p:sp>
      <p:sp>
        <p:nvSpPr>
          <p:cNvPr id="4" name="Footer Placeholder 3"/>
          <p:cNvSpPr>
            <a:spLocks noGrp="1"/>
          </p:cNvSpPr>
          <p:nvPr>
            <p:ph type="ftr" sz="quarter" idx="11"/>
          </p:nvPr>
        </p:nvSpPr>
        <p:spPr/>
        <p:txBody>
          <a:bodyPr/>
          <a:lstStyle/>
          <a:p>
            <a:endParaRPr lang="zh-TW" altLang="en-US"/>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5E3ABC4D-B9FF-4B64-B3B2-DACA6A984C17}" type="slidenum">
              <a:rPr lang="zh-TW" altLang="en-US" smtClean="0"/>
              <a:t>‹#›</a:t>
            </a:fld>
            <a:endParaRPr lang="zh-TW" altLang="en-US"/>
          </a:p>
        </p:txBody>
      </p:sp>
    </p:spTree>
    <p:extLst>
      <p:ext uri="{BB962C8B-B14F-4D97-AF65-F5344CB8AC3E}">
        <p14:creationId xmlns:p14="http://schemas.microsoft.com/office/powerpoint/2010/main" val="891916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07E1A93-567C-490A-A556-9A19FB7641A5}" type="datetimeFigureOut">
              <a:rPr lang="zh-TW" altLang="en-US" smtClean="0"/>
              <a:t>2017/12/26</a:t>
            </a:fld>
            <a:endParaRPr lang="zh-TW" altLang="en-US"/>
          </a:p>
        </p:txBody>
      </p:sp>
      <p:sp>
        <p:nvSpPr>
          <p:cNvPr id="3" name="Footer Placeholder 2"/>
          <p:cNvSpPr>
            <a:spLocks noGrp="1"/>
          </p:cNvSpPr>
          <p:nvPr>
            <p:ph type="ftr" sz="quarter" idx="11"/>
          </p:nvPr>
        </p:nvSpPr>
        <p:spPr/>
        <p:txBody>
          <a:bodyPr/>
          <a:lstStyle/>
          <a:p>
            <a:endParaRPr lang="zh-TW" altLang="en-US"/>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5E3ABC4D-B9FF-4B64-B3B2-DACA6A984C17}" type="slidenum">
              <a:rPr lang="zh-TW" altLang="en-US" smtClean="0"/>
              <a:t>‹#›</a:t>
            </a:fld>
            <a:endParaRPr lang="zh-TW" altLang="en-US"/>
          </a:p>
        </p:txBody>
      </p:sp>
    </p:spTree>
    <p:extLst>
      <p:ext uri="{BB962C8B-B14F-4D97-AF65-F5344CB8AC3E}">
        <p14:creationId xmlns:p14="http://schemas.microsoft.com/office/powerpoint/2010/main" val="34552270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zh-TW" altLang="en-US" smtClean="0"/>
              <a:t>按一下以編輯母片標題樣式</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
        <p:nvSpPr>
          <p:cNvPr id="5" name="Date Placeholder 4"/>
          <p:cNvSpPr>
            <a:spLocks noGrp="1"/>
          </p:cNvSpPr>
          <p:nvPr>
            <p:ph type="dt" sz="half" idx="10"/>
          </p:nvPr>
        </p:nvSpPr>
        <p:spPr/>
        <p:txBody>
          <a:bodyPr/>
          <a:lstStyle/>
          <a:p>
            <a:fld id="{A07E1A93-567C-490A-A556-9A19FB7641A5}" type="datetimeFigureOut">
              <a:rPr lang="zh-TW" altLang="en-US" smtClean="0"/>
              <a:t>2017/12/26</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5E3ABC4D-B9FF-4B64-B3B2-DACA6A984C17}" type="slidenum">
              <a:rPr lang="zh-TW" altLang="en-US" smtClean="0"/>
              <a:t>‹#›</a:t>
            </a:fld>
            <a:endParaRPr lang="zh-TW" altLang="en-US"/>
          </a:p>
        </p:txBody>
      </p:sp>
    </p:spTree>
    <p:extLst>
      <p:ext uri="{BB962C8B-B14F-4D97-AF65-F5344CB8AC3E}">
        <p14:creationId xmlns:p14="http://schemas.microsoft.com/office/powerpoint/2010/main" val="5132996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zh-TW" altLang="en-US" smtClean="0"/>
              <a:t>按一下以編輯母片標題樣式</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TW" altLang="en-US" smtClean="0"/>
              <a:t>按一下圖示以新增圖片</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
        <p:nvSpPr>
          <p:cNvPr id="5" name="Date Placeholder 4"/>
          <p:cNvSpPr>
            <a:spLocks noGrp="1"/>
          </p:cNvSpPr>
          <p:nvPr>
            <p:ph type="dt" sz="half" idx="10"/>
          </p:nvPr>
        </p:nvSpPr>
        <p:spPr/>
        <p:txBody>
          <a:bodyPr/>
          <a:lstStyle/>
          <a:p>
            <a:fld id="{A07E1A93-567C-490A-A556-9A19FB7641A5}" type="datetimeFigureOut">
              <a:rPr lang="zh-TW" altLang="en-US" smtClean="0"/>
              <a:t>2017/12/26</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5E3ABC4D-B9FF-4B64-B3B2-DACA6A984C17}" type="slidenum">
              <a:rPr lang="zh-TW" altLang="en-US" smtClean="0"/>
              <a:t>‹#›</a:t>
            </a:fld>
            <a:endParaRPr lang="zh-TW" altLang="en-US"/>
          </a:p>
        </p:txBody>
      </p:sp>
    </p:spTree>
    <p:extLst>
      <p:ext uri="{BB962C8B-B14F-4D97-AF65-F5344CB8AC3E}">
        <p14:creationId xmlns:p14="http://schemas.microsoft.com/office/powerpoint/2010/main" val="7532243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zh-TW" altLang="en-US" smtClean="0"/>
              <a:t>按一下以編輯母片標題樣式</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A07E1A93-567C-490A-A556-9A19FB7641A5}" type="datetimeFigureOut">
              <a:rPr lang="zh-TW" altLang="en-US" smtClean="0"/>
              <a:t>2017/12/26</a:t>
            </a:fld>
            <a:endParaRPr lang="zh-TW" altLang="en-US"/>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zh-TW" altLang="en-US"/>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5E3ABC4D-B9FF-4B64-B3B2-DACA6A984C17}" type="slidenum">
              <a:rPr lang="zh-TW" altLang="en-US" smtClean="0"/>
              <a:t>‹#›</a:t>
            </a:fld>
            <a:endParaRPr lang="zh-TW" altLang="en-US"/>
          </a:p>
        </p:txBody>
      </p:sp>
    </p:spTree>
    <p:extLst>
      <p:ext uri="{BB962C8B-B14F-4D97-AF65-F5344CB8AC3E}">
        <p14:creationId xmlns:p14="http://schemas.microsoft.com/office/powerpoint/2010/main" val="4127683827"/>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 id="2147483707" r:id="rId12"/>
    <p:sldLayoutId id="2147483708" r:id="rId13"/>
    <p:sldLayoutId id="2147483709" r:id="rId14"/>
    <p:sldLayoutId id="2147483710" r:id="rId15"/>
    <p:sldLayoutId id="2147483711"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13.wmf"/><Relationship Id="rId5" Type="http://schemas.openxmlformats.org/officeDocument/2006/relationships/oleObject" Target="../embeddings/oleObject1.bin"/><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36.jpeg"/><Relationship Id="rId4" Type="http://schemas.openxmlformats.org/officeDocument/2006/relationships/image" Target="../media/image35.png"/></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6.jp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8.jp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0.jpg"/></Relationships>
</file>

<file path=ppt/slides/_rels/slide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6826314" y="2534970"/>
            <a:ext cx="2607397" cy="1228423"/>
          </a:xfrm>
        </p:spPr>
        <p:txBody>
          <a:bodyPr>
            <a:normAutofit/>
          </a:bodyPr>
          <a:lstStyle/>
          <a:p>
            <a:r>
              <a:rPr lang="en-US" altLang="zh-TW" dirty="0" err="1" smtClean="0">
                <a:latin typeface="Consolas" panose="020B0609020204030204" pitchFamily="49" charset="0"/>
                <a:cs typeface="Consolas" panose="020B0609020204030204" pitchFamily="49" charset="0"/>
              </a:rPr>
              <a:t>Docker</a:t>
            </a:r>
            <a:endParaRPr lang="zh-TW" altLang="en-US" dirty="0">
              <a:latin typeface="Consolas" panose="020B0609020204030204" pitchFamily="49" charset="0"/>
              <a:cs typeface="Consolas" panose="020B0609020204030204" pitchFamily="49" charset="0"/>
            </a:endParaRPr>
          </a:p>
        </p:txBody>
      </p:sp>
      <p:pic>
        <p:nvPicPr>
          <p:cNvPr id="4" name="圖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6877" y="1346118"/>
            <a:ext cx="5143500" cy="3238500"/>
          </a:xfrm>
          <a:prstGeom prst="rect">
            <a:avLst/>
          </a:prstGeom>
        </p:spPr>
      </p:pic>
    </p:spTree>
    <p:extLst>
      <p:ext uri="{BB962C8B-B14F-4D97-AF65-F5344CB8AC3E}">
        <p14:creationId xmlns:p14="http://schemas.microsoft.com/office/powerpoint/2010/main" val="43622727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2162110" y="638386"/>
            <a:ext cx="8911687" cy="663916"/>
          </a:xfrm>
        </p:spPr>
        <p:txBody>
          <a:bodyPr>
            <a:normAutofit/>
          </a:bodyPr>
          <a:lstStyle/>
          <a:p>
            <a:pPr algn="ctr"/>
            <a:r>
              <a:rPr lang="en-US" altLang="zh-TW" b="1" dirty="0" err="1">
                <a:latin typeface="Hannotate TC" charset="-120"/>
                <a:ea typeface="Hannotate TC" charset="-120"/>
                <a:cs typeface="Hannotate TC" charset="-120"/>
              </a:rPr>
              <a:t>Docker</a:t>
            </a:r>
            <a:r>
              <a:rPr lang="en-US" altLang="zh-TW" b="1" dirty="0">
                <a:latin typeface="Hannotate TC" charset="-120"/>
                <a:ea typeface="Hannotate TC" charset="-120"/>
                <a:cs typeface="Hannotate TC" charset="-120"/>
              </a:rPr>
              <a:t> </a:t>
            </a:r>
            <a:r>
              <a:rPr lang="zh-TW" altLang="en-US" b="1" dirty="0" smtClean="0">
                <a:latin typeface="HanziPen TC" charset="0"/>
                <a:ea typeface="HanziPen TC" charset="0"/>
                <a:cs typeface="HanziPen TC" charset="0"/>
              </a:rPr>
              <a:t>重要元件</a:t>
            </a:r>
            <a:r>
              <a:rPr lang="en-US" altLang="zh-TW" b="1" dirty="0" smtClean="0">
                <a:latin typeface="HanziPen TC" charset="0"/>
                <a:ea typeface="HanziPen TC" charset="0"/>
                <a:cs typeface="HanziPen TC" charset="0"/>
              </a:rPr>
              <a:t>– Image</a:t>
            </a:r>
            <a:endParaRPr lang="zh-TW" altLang="en-US" b="1" dirty="0">
              <a:latin typeface="HanziPen TC" charset="0"/>
              <a:ea typeface="HanziPen TC" charset="0"/>
              <a:cs typeface="HanziPen TC" charset="0"/>
            </a:endParaRPr>
          </a:p>
        </p:txBody>
      </p:sp>
      <p:sp>
        <p:nvSpPr>
          <p:cNvPr id="3" name="內容版面配置區 2"/>
          <p:cNvSpPr>
            <a:spLocks noGrp="1"/>
          </p:cNvSpPr>
          <p:nvPr>
            <p:ph idx="1"/>
          </p:nvPr>
        </p:nvSpPr>
        <p:spPr>
          <a:xfrm>
            <a:off x="2520387" y="1514168"/>
            <a:ext cx="8915400" cy="5256502"/>
          </a:xfrm>
        </p:spPr>
        <p:txBody>
          <a:bodyPr>
            <a:normAutofit/>
          </a:bodyPr>
          <a:lstStyle/>
          <a:p>
            <a:r>
              <a:rPr lang="zh-TW" altLang="en-US" sz="2400" dirty="0" smtClean="0">
                <a:latin typeface="HanziPen TC" charset="0"/>
              </a:rPr>
              <a:t>查詢現有</a:t>
            </a:r>
            <a:r>
              <a:rPr lang="en-US" altLang="zh-TW" sz="2400" dirty="0" smtClean="0">
                <a:latin typeface="HanziPen TC" charset="0"/>
              </a:rPr>
              <a:t>images</a:t>
            </a:r>
          </a:p>
          <a:p>
            <a:endParaRPr lang="en-US" altLang="zh-TW" sz="2400" dirty="0">
              <a:latin typeface="HanziPen TC" charset="0"/>
            </a:endParaRPr>
          </a:p>
          <a:p>
            <a:endParaRPr lang="en-US" altLang="zh-TW" sz="2400" dirty="0" smtClean="0">
              <a:latin typeface="HanziPen TC" charset="0"/>
            </a:endParaRPr>
          </a:p>
          <a:p>
            <a:endParaRPr lang="en-US" altLang="zh-TW" sz="2400" dirty="0">
              <a:latin typeface="HanziPen TC" charset="0"/>
            </a:endParaRPr>
          </a:p>
          <a:p>
            <a:endParaRPr lang="en-US" altLang="zh-TW" sz="2400" dirty="0" smtClean="0">
              <a:latin typeface="HanziPen TC" charset="0"/>
            </a:endParaRPr>
          </a:p>
          <a:p>
            <a:r>
              <a:rPr lang="zh-TW" altLang="en-US" sz="2400" dirty="0" smtClean="0">
                <a:latin typeface="HanziPen TC" charset="0"/>
              </a:rPr>
              <a:t>取得</a:t>
            </a:r>
            <a:r>
              <a:rPr lang="en-US" altLang="zh-TW" sz="2400" dirty="0" smtClean="0">
                <a:latin typeface="HanziPen TC" charset="0"/>
              </a:rPr>
              <a:t>Images </a:t>
            </a:r>
            <a:r>
              <a:rPr lang="zh-TW" altLang="en-US" sz="2400" dirty="0" smtClean="0">
                <a:latin typeface="HanziPen TC" charset="0"/>
              </a:rPr>
              <a:t>方式 </a:t>
            </a:r>
            <a:r>
              <a:rPr lang="en-US" altLang="zh-TW" sz="2400" dirty="0" smtClean="0">
                <a:latin typeface="HanziPen TC" charset="0"/>
              </a:rPr>
              <a:t>:</a:t>
            </a:r>
            <a:r>
              <a:rPr lang="zh-TW" altLang="en-US" sz="2400" dirty="0" smtClean="0">
                <a:latin typeface="HanziPen TC" charset="0"/>
              </a:rPr>
              <a:t> </a:t>
            </a:r>
            <a:endParaRPr lang="en-US" altLang="zh-TW" sz="2400" dirty="0" smtClean="0">
              <a:latin typeface="HanziPen TC" charset="0"/>
            </a:endParaRPr>
          </a:p>
          <a:p>
            <a:pPr lvl="1"/>
            <a:r>
              <a:rPr lang="zh-TW" altLang="en-US" dirty="0" smtClean="0">
                <a:latin typeface="HanziPen TC" charset="0"/>
              </a:rPr>
              <a:t>從</a:t>
            </a:r>
            <a:r>
              <a:rPr lang="en-US" altLang="zh-TW" sz="2000" dirty="0" smtClean="0">
                <a:latin typeface="HanziPen TC" charset="0"/>
              </a:rPr>
              <a:t>Docker Hub</a:t>
            </a:r>
            <a:r>
              <a:rPr lang="zh-TW" altLang="en-US" sz="2000" dirty="0" smtClean="0">
                <a:latin typeface="HanziPen TC" charset="0"/>
              </a:rPr>
              <a:t>或私人倉庫下載</a:t>
            </a:r>
            <a:endParaRPr lang="en-US" altLang="zh-TW" sz="2000" dirty="0" smtClean="0">
              <a:latin typeface="HanziPen TC" charset="0"/>
            </a:endParaRPr>
          </a:p>
          <a:p>
            <a:pPr lvl="1"/>
            <a:r>
              <a:rPr lang="zh-TW" altLang="en-US" sz="2000" dirty="0" smtClean="0">
                <a:latin typeface="HanziPen TC" charset="0"/>
              </a:rPr>
              <a:t>透過</a:t>
            </a:r>
            <a:r>
              <a:rPr lang="en-US" altLang="zh-TW" sz="2000" dirty="0" err="1" smtClean="0">
                <a:latin typeface="HanziPen TC" charset="0"/>
              </a:rPr>
              <a:t>DockerFile</a:t>
            </a:r>
            <a:r>
              <a:rPr lang="en-US" altLang="zh-TW" sz="2000" dirty="0" smtClean="0">
                <a:latin typeface="HanziPen TC" charset="0"/>
              </a:rPr>
              <a:t> </a:t>
            </a:r>
            <a:r>
              <a:rPr lang="zh-TW" altLang="en-US" sz="2000" dirty="0" smtClean="0">
                <a:latin typeface="HanziPen TC" charset="0"/>
              </a:rPr>
              <a:t>建立</a:t>
            </a:r>
            <a:r>
              <a:rPr lang="en-US" altLang="zh-TW" sz="2000" dirty="0" smtClean="0">
                <a:latin typeface="HanziPen TC" charset="0"/>
              </a:rPr>
              <a:t>image</a:t>
            </a:r>
            <a:r>
              <a:rPr lang="zh-TW" altLang="en-US" sz="2000" dirty="0" smtClean="0">
                <a:latin typeface="HanziPen TC" charset="0"/>
              </a:rPr>
              <a:t>檔</a:t>
            </a:r>
            <a:endParaRPr lang="en-US" altLang="zh-TW" sz="2000" dirty="0" smtClean="0">
              <a:latin typeface="HanziPen TC" charset="0"/>
            </a:endParaRPr>
          </a:p>
          <a:p>
            <a:pPr lvl="1"/>
            <a:r>
              <a:rPr lang="zh-TW" altLang="en-US" sz="2000" dirty="0">
                <a:latin typeface="HanziPen TC" charset="0"/>
              </a:rPr>
              <a:t>透過</a:t>
            </a:r>
            <a:r>
              <a:rPr lang="en-US" altLang="zh-TW" sz="2000" dirty="0">
                <a:latin typeface="HanziPen TC" charset="0"/>
              </a:rPr>
              <a:t>images</a:t>
            </a:r>
            <a:r>
              <a:rPr lang="zh-TW" altLang="en-US" sz="2000" dirty="0">
                <a:latin typeface="HanziPen TC" charset="0"/>
              </a:rPr>
              <a:t>建立</a:t>
            </a:r>
            <a:r>
              <a:rPr lang="en-US" altLang="zh-TW" sz="2000" dirty="0">
                <a:latin typeface="HanziPen TC" charset="0"/>
              </a:rPr>
              <a:t>container</a:t>
            </a:r>
            <a:r>
              <a:rPr lang="zh-TW" altLang="en-US" sz="2000" dirty="0">
                <a:latin typeface="HanziPen TC" charset="0"/>
              </a:rPr>
              <a:t>後，針對</a:t>
            </a:r>
            <a:r>
              <a:rPr lang="en-US" altLang="zh-TW" sz="2000" dirty="0">
                <a:latin typeface="HanziPen TC" charset="0"/>
              </a:rPr>
              <a:t>container</a:t>
            </a:r>
            <a:r>
              <a:rPr lang="zh-TW" altLang="en-US" sz="2000" dirty="0">
                <a:latin typeface="HanziPen TC" charset="0"/>
              </a:rPr>
              <a:t>進行修改，將修改後</a:t>
            </a:r>
            <a:r>
              <a:rPr lang="en-US" altLang="zh-TW" sz="2000" dirty="0">
                <a:latin typeface="HanziPen TC" charset="0"/>
              </a:rPr>
              <a:t>container</a:t>
            </a:r>
            <a:r>
              <a:rPr lang="zh-TW" altLang="en-US" sz="2000" dirty="0">
                <a:latin typeface="HanziPen TC" charset="0"/>
              </a:rPr>
              <a:t>另存成</a:t>
            </a:r>
            <a:r>
              <a:rPr lang="en-US" altLang="zh-TW" sz="2000" dirty="0">
                <a:latin typeface="HanziPen TC" charset="0"/>
              </a:rPr>
              <a:t>image</a:t>
            </a:r>
            <a:r>
              <a:rPr lang="zh-TW" altLang="en-US" sz="2000" dirty="0">
                <a:latin typeface="HanziPen TC" charset="0"/>
              </a:rPr>
              <a:t>檔</a:t>
            </a:r>
            <a:endParaRPr lang="en-US" altLang="zh-TW" sz="2000" dirty="0">
              <a:latin typeface="HanziPen TC" charset="0"/>
            </a:endParaRPr>
          </a:p>
          <a:p>
            <a:pPr lvl="1"/>
            <a:endParaRPr lang="zh-TW" altLang="en-US" sz="2000" dirty="0"/>
          </a:p>
        </p:txBody>
      </p:sp>
      <p:sp>
        <p:nvSpPr>
          <p:cNvPr id="5" name="投影片編號版面配置區 4"/>
          <p:cNvSpPr>
            <a:spLocks noGrp="1"/>
          </p:cNvSpPr>
          <p:nvPr>
            <p:ph type="sldNum" sz="quarter" idx="12"/>
          </p:nvPr>
        </p:nvSpPr>
        <p:spPr/>
        <p:txBody>
          <a:bodyPr/>
          <a:lstStyle/>
          <a:p>
            <a:fld id="{37644984-EBBF-4EBA-8C1C-38BE610A54E1}" type="slidenum">
              <a:rPr lang="zh-TW" altLang="en-US" smtClean="0"/>
              <a:pPr/>
              <a:t>10</a:t>
            </a:fld>
            <a:endParaRPr lang="zh-TW" altLang="en-US" dirty="0"/>
          </a:p>
        </p:txBody>
      </p:sp>
      <p:pic>
        <p:nvPicPr>
          <p:cNvPr id="4" name="圖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47200" y="2069692"/>
            <a:ext cx="10261773" cy="1505715"/>
          </a:xfrm>
          <a:prstGeom prst="rect">
            <a:avLst/>
          </a:prstGeom>
        </p:spPr>
      </p:pic>
      <p:graphicFrame>
        <p:nvGraphicFramePr>
          <p:cNvPr id="7" name="物件 6"/>
          <p:cNvGraphicFramePr>
            <a:graphicFrameLocks noChangeAspect="1"/>
          </p:cNvGraphicFramePr>
          <p:nvPr>
            <p:extLst>
              <p:ext uri="{D42A27DB-BD31-4B8C-83A1-F6EECF244321}">
                <p14:modId xmlns:p14="http://schemas.microsoft.com/office/powerpoint/2010/main" val="1349558207"/>
              </p:ext>
            </p:extLst>
          </p:nvPr>
        </p:nvGraphicFramePr>
        <p:xfrm>
          <a:off x="2520387" y="1430805"/>
          <a:ext cx="8322716" cy="5257671"/>
        </p:xfrm>
        <a:graphic>
          <a:graphicData uri="http://schemas.openxmlformats.org/presentationml/2006/ole">
            <mc:AlternateContent xmlns:mc="http://schemas.openxmlformats.org/markup-compatibility/2006">
              <mc:Choice xmlns:v="urn:schemas-microsoft-com:vml" Requires="v">
                <p:oleObj spid="_x0000_s1079" name="點陣圖影像" r:id="rId5" imgW="10267920" imgH="6486480" progId="Paint.Picture">
                  <p:embed/>
                </p:oleObj>
              </mc:Choice>
              <mc:Fallback>
                <p:oleObj name="點陣圖影像" r:id="rId5" imgW="10267920" imgH="6486480" progId="Paint.Picture">
                  <p:embed/>
                  <p:pic>
                    <p:nvPicPr>
                      <p:cNvPr id="0" name=""/>
                      <p:cNvPicPr/>
                      <p:nvPr/>
                    </p:nvPicPr>
                    <p:blipFill>
                      <a:blip r:embed="rId6"/>
                      <a:stretch>
                        <a:fillRect/>
                      </a:stretch>
                    </p:blipFill>
                    <p:spPr>
                      <a:xfrm>
                        <a:off x="2520387" y="1430805"/>
                        <a:ext cx="8322716" cy="5257671"/>
                      </a:xfrm>
                      <a:prstGeom prst="rect">
                        <a:avLst/>
                      </a:prstGeom>
                    </p:spPr>
                  </p:pic>
                </p:oleObj>
              </mc:Fallback>
            </mc:AlternateContent>
          </a:graphicData>
        </a:graphic>
      </p:graphicFrame>
    </p:spTree>
    <p:extLst>
      <p:ext uri="{BB962C8B-B14F-4D97-AF65-F5344CB8AC3E}">
        <p14:creationId xmlns:p14="http://schemas.microsoft.com/office/powerpoint/2010/main" val="3011177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circle(in)">
                                      <p:cBhvr>
                                        <p:cTn id="7" dur="20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 presetClass="exit" presetSubtype="4" fill="hold" nodeType="clickEffect">
                                  <p:stCondLst>
                                    <p:cond delay="0"/>
                                  </p:stCondLst>
                                  <p:childTnLst>
                                    <p:anim calcmode="lin" valueType="num">
                                      <p:cBhvr additive="base">
                                        <p:cTn id="11" dur="500"/>
                                        <p:tgtEl>
                                          <p:spTgt spid="7"/>
                                        </p:tgtEl>
                                        <p:attrNameLst>
                                          <p:attrName>ppt_x</p:attrName>
                                        </p:attrNameLst>
                                      </p:cBhvr>
                                      <p:tavLst>
                                        <p:tav tm="0">
                                          <p:val>
                                            <p:strVal val="ppt_x"/>
                                          </p:val>
                                        </p:tav>
                                        <p:tav tm="100000">
                                          <p:val>
                                            <p:strVal val="ppt_x"/>
                                          </p:val>
                                        </p:tav>
                                      </p:tavLst>
                                    </p:anim>
                                    <p:anim calcmode="lin" valueType="num">
                                      <p:cBhvr additive="base">
                                        <p:cTn id="12" dur="500"/>
                                        <p:tgtEl>
                                          <p:spTgt spid="7"/>
                                        </p:tgtEl>
                                        <p:attrNameLst>
                                          <p:attrName>ppt_y</p:attrName>
                                        </p:attrNameLst>
                                      </p:cBhvr>
                                      <p:tavLst>
                                        <p:tav tm="0">
                                          <p:val>
                                            <p:strVal val="ppt_y"/>
                                          </p:val>
                                        </p:tav>
                                        <p:tav tm="100000">
                                          <p:val>
                                            <p:strVal val="1+ppt_h/2"/>
                                          </p:val>
                                        </p:tav>
                                      </p:tavLst>
                                    </p:anim>
                                    <p:set>
                                      <p:cBhvr>
                                        <p:cTn id="13"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2162110" y="638386"/>
            <a:ext cx="8911687" cy="663916"/>
          </a:xfrm>
        </p:spPr>
        <p:txBody>
          <a:bodyPr>
            <a:normAutofit/>
          </a:bodyPr>
          <a:lstStyle/>
          <a:p>
            <a:pPr algn="ctr"/>
            <a:r>
              <a:rPr lang="en-US" altLang="zh-TW" b="1" dirty="0" err="1">
                <a:latin typeface="Hannotate TC" charset="-120"/>
                <a:ea typeface="Hannotate TC" charset="-120"/>
                <a:cs typeface="Hannotate TC" charset="-120"/>
              </a:rPr>
              <a:t>Docker</a:t>
            </a:r>
            <a:r>
              <a:rPr lang="en-US" altLang="zh-TW" b="1" dirty="0">
                <a:latin typeface="Hannotate TC" charset="-120"/>
                <a:ea typeface="Hannotate TC" charset="-120"/>
                <a:cs typeface="Hannotate TC" charset="-120"/>
              </a:rPr>
              <a:t> </a:t>
            </a:r>
            <a:r>
              <a:rPr lang="zh-TW" altLang="en-US" b="1" dirty="0" smtClean="0">
                <a:latin typeface="HanziPen TC" charset="0"/>
                <a:ea typeface="HanziPen TC" charset="0"/>
                <a:cs typeface="HanziPen TC" charset="0"/>
              </a:rPr>
              <a:t>重要元件</a:t>
            </a:r>
            <a:r>
              <a:rPr lang="en-US" altLang="zh-TW" b="1" dirty="0" smtClean="0">
                <a:latin typeface="HanziPen TC" charset="0"/>
                <a:ea typeface="HanziPen TC" charset="0"/>
                <a:cs typeface="HanziPen TC" charset="0"/>
              </a:rPr>
              <a:t>– Images</a:t>
            </a:r>
            <a:endParaRPr lang="zh-TW" altLang="en-US" b="1" dirty="0">
              <a:latin typeface="HanziPen TC" charset="0"/>
              <a:ea typeface="HanziPen TC" charset="0"/>
              <a:cs typeface="HanziPen TC" charset="0"/>
            </a:endParaRPr>
          </a:p>
        </p:txBody>
      </p:sp>
      <p:sp>
        <p:nvSpPr>
          <p:cNvPr id="3" name="內容版面配置區 2"/>
          <p:cNvSpPr>
            <a:spLocks noGrp="1"/>
          </p:cNvSpPr>
          <p:nvPr>
            <p:ph idx="1"/>
          </p:nvPr>
        </p:nvSpPr>
        <p:spPr>
          <a:xfrm>
            <a:off x="2520387" y="1514168"/>
            <a:ext cx="8915400" cy="5256502"/>
          </a:xfrm>
        </p:spPr>
        <p:txBody>
          <a:bodyPr>
            <a:normAutofit/>
          </a:bodyPr>
          <a:lstStyle/>
          <a:p>
            <a:r>
              <a:rPr lang="zh-TW" altLang="en-US" sz="2400" dirty="0" smtClean="0">
                <a:latin typeface="HanziPen TC" charset="0"/>
              </a:rPr>
              <a:t>查詢目前倉庫內有那些</a:t>
            </a:r>
            <a:r>
              <a:rPr lang="en-US" altLang="zh-TW" sz="2400" dirty="0" smtClean="0">
                <a:latin typeface="HanziPen TC" charset="0"/>
              </a:rPr>
              <a:t>images</a:t>
            </a:r>
          </a:p>
          <a:p>
            <a:endParaRPr lang="en-US" altLang="zh-TW" sz="2400" dirty="0">
              <a:latin typeface="HanziPen TC" charset="0"/>
            </a:endParaRPr>
          </a:p>
          <a:p>
            <a:endParaRPr lang="en-US" altLang="zh-TW" sz="2400" dirty="0" smtClean="0">
              <a:latin typeface="HanziPen TC" charset="0"/>
            </a:endParaRPr>
          </a:p>
          <a:p>
            <a:endParaRPr lang="en-US" altLang="zh-TW" sz="2400" dirty="0">
              <a:latin typeface="HanziPen TC" charset="0"/>
            </a:endParaRPr>
          </a:p>
          <a:p>
            <a:endParaRPr lang="en-US" altLang="zh-TW" sz="2400" dirty="0" smtClean="0">
              <a:latin typeface="HanziPen TC" charset="0"/>
            </a:endParaRPr>
          </a:p>
        </p:txBody>
      </p:sp>
      <p:sp>
        <p:nvSpPr>
          <p:cNvPr id="5" name="投影片編號版面配置區 4"/>
          <p:cNvSpPr>
            <a:spLocks noGrp="1"/>
          </p:cNvSpPr>
          <p:nvPr>
            <p:ph type="sldNum" sz="quarter" idx="12"/>
          </p:nvPr>
        </p:nvSpPr>
        <p:spPr/>
        <p:txBody>
          <a:bodyPr/>
          <a:lstStyle/>
          <a:p>
            <a:fld id="{37644984-EBBF-4EBA-8C1C-38BE610A54E1}" type="slidenum">
              <a:rPr lang="zh-TW" altLang="en-US" smtClean="0"/>
              <a:pPr/>
              <a:t>11</a:t>
            </a:fld>
            <a:endParaRPr lang="zh-TW" altLang="en-US" dirty="0"/>
          </a:p>
        </p:txBody>
      </p:sp>
      <p:pic>
        <p:nvPicPr>
          <p:cNvPr id="9" name="圖片 8"/>
          <p:cNvPicPr>
            <a:picLocks noChangeAspect="1"/>
          </p:cNvPicPr>
          <p:nvPr/>
        </p:nvPicPr>
        <p:blipFill>
          <a:blip r:embed="rId3"/>
          <a:stretch>
            <a:fillRect/>
          </a:stretch>
        </p:blipFill>
        <p:spPr>
          <a:xfrm>
            <a:off x="2021704" y="2011860"/>
            <a:ext cx="10096624" cy="4261118"/>
          </a:xfrm>
          <a:prstGeom prst="rect">
            <a:avLst/>
          </a:prstGeom>
        </p:spPr>
      </p:pic>
    </p:spTree>
    <p:extLst>
      <p:ext uri="{BB962C8B-B14F-4D97-AF65-F5344CB8AC3E}">
        <p14:creationId xmlns:p14="http://schemas.microsoft.com/office/powerpoint/2010/main" val="60133507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2162110" y="638386"/>
            <a:ext cx="8911687" cy="663916"/>
          </a:xfrm>
        </p:spPr>
        <p:txBody>
          <a:bodyPr>
            <a:normAutofit/>
          </a:bodyPr>
          <a:lstStyle/>
          <a:p>
            <a:pPr algn="ctr"/>
            <a:r>
              <a:rPr lang="en-US" altLang="zh-TW" b="1" dirty="0" err="1">
                <a:latin typeface="Hannotate TC" charset="-120"/>
                <a:ea typeface="Hannotate TC" charset="-120"/>
                <a:cs typeface="Hannotate TC" charset="-120"/>
              </a:rPr>
              <a:t>Docker</a:t>
            </a:r>
            <a:r>
              <a:rPr lang="en-US" altLang="zh-TW" b="1" dirty="0">
                <a:latin typeface="Hannotate TC" charset="-120"/>
                <a:ea typeface="Hannotate TC" charset="-120"/>
                <a:cs typeface="Hannotate TC" charset="-120"/>
              </a:rPr>
              <a:t> </a:t>
            </a:r>
            <a:r>
              <a:rPr lang="zh-TW" altLang="en-US" b="1" dirty="0" smtClean="0">
                <a:latin typeface="HanziPen TC" charset="0"/>
                <a:ea typeface="HanziPen TC" charset="0"/>
                <a:cs typeface="HanziPen TC" charset="0"/>
              </a:rPr>
              <a:t>重要元件</a:t>
            </a:r>
            <a:r>
              <a:rPr lang="en-US" altLang="zh-TW" b="1" dirty="0" smtClean="0">
                <a:latin typeface="HanziPen TC" charset="0"/>
                <a:ea typeface="HanziPen TC" charset="0"/>
                <a:cs typeface="HanziPen TC" charset="0"/>
              </a:rPr>
              <a:t>– Images</a:t>
            </a:r>
            <a:endParaRPr lang="zh-TW" altLang="en-US" b="1" dirty="0">
              <a:latin typeface="HanziPen TC" charset="0"/>
              <a:ea typeface="HanziPen TC" charset="0"/>
              <a:cs typeface="HanziPen TC" charset="0"/>
            </a:endParaRPr>
          </a:p>
        </p:txBody>
      </p:sp>
      <p:sp>
        <p:nvSpPr>
          <p:cNvPr id="3" name="內容版面配置區 2"/>
          <p:cNvSpPr>
            <a:spLocks noGrp="1"/>
          </p:cNvSpPr>
          <p:nvPr>
            <p:ph idx="1"/>
          </p:nvPr>
        </p:nvSpPr>
        <p:spPr>
          <a:xfrm>
            <a:off x="2520387" y="1514168"/>
            <a:ext cx="8915400" cy="5256502"/>
          </a:xfrm>
        </p:spPr>
        <p:txBody>
          <a:bodyPr>
            <a:normAutofit/>
          </a:bodyPr>
          <a:lstStyle/>
          <a:p>
            <a:r>
              <a:rPr lang="zh-TW" altLang="en-US" sz="2400" dirty="0" smtClean="0">
                <a:latin typeface="HanziPen TC" charset="0"/>
              </a:rPr>
              <a:t>下載想要的</a:t>
            </a:r>
            <a:r>
              <a:rPr lang="en-US" altLang="zh-TW" sz="2400" dirty="0" smtClean="0">
                <a:latin typeface="HanziPen TC" charset="0"/>
              </a:rPr>
              <a:t>images</a:t>
            </a:r>
            <a:r>
              <a:rPr lang="zh-TW" altLang="en-US" sz="2400" dirty="0" smtClean="0">
                <a:latin typeface="HanziPen TC" charset="0"/>
              </a:rPr>
              <a:t>到本機</a:t>
            </a:r>
            <a:endParaRPr lang="en-US" altLang="zh-TW" sz="2400" dirty="0" smtClean="0">
              <a:latin typeface="HanziPen TC" charset="0"/>
            </a:endParaRPr>
          </a:p>
          <a:p>
            <a:endParaRPr lang="en-US" altLang="zh-TW" sz="2400" dirty="0">
              <a:latin typeface="HanziPen TC" charset="0"/>
            </a:endParaRPr>
          </a:p>
          <a:p>
            <a:endParaRPr lang="en-US" altLang="zh-TW" sz="2400" dirty="0" smtClean="0">
              <a:latin typeface="HanziPen TC" charset="0"/>
            </a:endParaRPr>
          </a:p>
          <a:p>
            <a:endParaRPr lang="en-US" altLang="zh-TW" sz="2400" dirty="0">
              <a:latin typeface="HanziPen TC" charset="0"/>
            </a:endParaRPr>
          </a:p>
          <a:p>
            <a:endParaRPr lang="en-US" altLang="zh-TW" sz="2400" dirty="0" smtClean="0">
              <a:latin typeface="HanziPen TC" charset="0"/>
            </a:endParaRPr>
          </a:p>
          <a:p>
            <a:endParaRPr lang="en-US" altLang="zh-TW" sz="2400" dirty="0">
              <a:latin typeface="HanziPen TC" charset="0"/>
            </a:endParaRPr>
          </a:p>
          <a:p>
            <a:endParaRPr lang="en-US" altLang="zh-TW" sz="2400" dirty="0">
              <a:latin typeface="HanziPen TC" charset="0"/>
            </a:endParaRPr>
          </a:p>
          <a:p>
            <a:endParaRPr lang="en-US" altLang="zh-TW" sz="2400" dirty="0" smtClean="0">
              <a:latin typeface="HanziPen TC" charset="0"/>
            </a:endParaRPr>
          </a:p>
          <a:p>
            <a:endParaRPr lang="en-US" altLang="zh-TW" sz="2400" dirty="0">
              <a:latin typeface="HanziPen TC" charset="0"/>
            </a:endParaRPr>
          </a:p>
          <a:p>
            <a:endParaRPr lang="en-US" altLang="zh-TW" sz="2400" dirty="0" smtClean="0">
              <a:latin typeface="HanziPen TC" charset="0"/>
            </a:endParaRPr>
          </a:p>
        </p:txBody>
      </p:sp>
      <p:sp>
        <p:nvSpPr>
          <p:cNvPr id="5" name="投影片編號版面配置區 4"/>
          <p:cNvSpPr>
            <a:spLocks noGrp="1"/>
          </p:cNvSpPr>
          <p:nvPr>
            <p:ph type="sldNum" sz="quarter" idx="12"/>
          </p:nvPr>
        </p:nvSpPr>
        <p:spPr/>
        <p:txBody>
          <a:bodyPr/>
          <a:lstStyle/>
          <a:p>
            <a:fld id="{37644984-EBBF-4EBA-8C1C-38BE610A54E1}" type="slidenum">
              <a:rPr lang="zh-TW" altLang="en-US" smtClean="0"/>
              <a:pPr/>
              <a:t>12</a:t>
            </a:fld>
            <a:endParaRPr lang="zh-TW" altLang="en-US" dirty="0"/>
          </a:p>
        </p:txBody>
      </p:sp>
      <p:pic>
        <p:nvPicPr>
          <p:cNvPr id="4" name="圖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3701" y="1950408"/>
            <a:ext cx="10880421" cy="2404557"/>
          </a:xfrm>
          <a:prstGeom prst="rect">
            <a:avLst/>
          </a:prstGeom>
        </p:spPr>
      </p:pic>
      <p:pic>
        <p:nvPicPr>
          <p:cNvPr id="7" name="圖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11579" y="4791205"/>
            <a:ext cx="10261773" cy="1505715"/>
          </a:xfrm>
          <a:prstGeom prst="rect">
            <a:avLst/>
          </a:prstGeom>
        </p:spPr>
      </p:pic>
    </p:spTree>
    <p:extLst>
      <p:ext uri="{BB962C8B-B14F-4D97-AF65-F5344CB8AC3E}">
        <p14:creationId xmlns:p14="http://schemas.microsoft.com/office/powerpoint/2010/main" val="195491676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2162110" y="638386"/>
            <a:ext cx="8911687" cy="663916"/>
          </a:xfrm>
        </p:spPr>
        <p:txBody>
          <a:bodyPr>
            <a:normAutofit/>
          </a:bodyPr>
          <a:lstStyle/>
          <a:p>
            <a:pPr algn="ctr"/>
            <a:r>
              <a:rPr lang="en-US" altLang="zh-TW" b="1" dirty="0" err="1">
                <a:latin typeface="Hannotate TC" charset="-120"/>
                <a:ea typeface="Hannotate TC" charset="-120"/>
                <a:cs typeface="Hannotate TC" charset="-120"/>
              </a:rPr>
              <a:t>Docker</a:t>
            </a:r>
            <a:r>
              <a:rPr lang="en-US" altLang="zh-TW" b="1" dirty="0">
                <a:latin typeface="Hannotate TC" charset="-120"/>
                <a:ea typeface="Hannotate TC" charset="-120"/>
                <a:cs typeface="Hannotate TC" charset="-120"/>
              </a:rPr>
              <a:t> </a:t>
            </a:r>
            <a:r>
              <a:rPr lang="zh-TW" altLang="en-US" b="1" dirty="0" smtClean="0">
                <a:latin typeface="HanziPen TC" charset="0"/>
                <a:ea typeface="HanziPen TC" charset="0"/>
                <a:cs typeface="HanziPen TC" charset="0"/>
              </a:rPr>
              <a:t>重要元件</a:t>
            </a:r>
            <a:r>
              <a:rPr lang="en-US" altLang="zh-TW" b="1" dirty="0" smtClean="0">
                <a:latin typeface="HanziPen TC" charset="0"/>
                <a:ea typeface="HanziPen TC" charset="0"/>
                <a:cs typeface="HanziPen TC" charset="0"/>
              </a:rPr>
              <a:t>--Images</a:t>
            </a:r>
            <a:endParaRPr lang="zh-TW" altLang="en-US" b="1" dirty="0">
              <a:latin typeface="HanziPen TC" charset="0"/>
              <a:ea typeface="HanziPen TC" charset="0"/>
              <a:cs typeface="HanziPen TC" charset="0"/>
            </a:endParaRPr>
          </a:p>
        </p:txBody>
      </p:sp>
      <p:sp>
        <p:nvSpPr>
          <p:cNvPr id="3" name="內容版面配置區 2"/>
          <p:cNvSpPr>
            <a:spLocks noGrp="1"/>
          </p:cNvSpPr>
          <p:nvPr>
            <p:ph idx="1"/>
          </p:nvPr>
        </p:nvSpPr>
        <p:spPr>
          <a:xfrm>
            <a:off x="2520387" y="1514168"/>
            <a:ext cx="8915400" cy="3777622"/>
          </a:xfrm>
        </p:spPr>
        <p:txBody>
          <a:bodyPr>
            <a:normAutofit/>
          </a:bodyPr>
          <a:lstStyle/>
          <a:p>
            <a:r>
              <a:rPr lang="zh-TW" altLang="en-US" sz="2400" dirty="0" smtClean="0">
                <a:latin typeface="HanziPen TC" charset="0"/>
                <a:ea typeface="HanziPen TC" charset="0"/>
                <a:cs typeface="HanziPen TC" charset="0"/>
              </a:rPr>
              <a:t>使用</a:t>
            </a:r>
            <a:r>
              <a:rPr lang="en-US" altLang="zh-TW" sz="2400" dirty="0" err="1" smtClean="0">
                <a:latin typeface="HanziPen TC" charset="0"/>
                <a:ea typeface="HanziPen TC" charset="0"/>
                <a:cs typeface="HanziPen TC" charset="0"/>
              </a:rPr>
              <a:t>dockerFile</a:t>
            </a:r>
            <a:r>
              <a:rPr lang="en-US" altLang="zh-TW" sz="2400" dirty="0" smtClean="0">
                <a:latin typeface="HanziPen TC" charset="0"/>
                <a:ea typeface="HanziPen TC" charset="0"/>
                <a:cs typeface="HanziPen TC" charset="0"/>
              </a:rPr>
              <a:t> </a:t>
            </a:r>
            <a:r>
              <a:rPr lang="zh-TW" altLang="en-US" sz="2400" dirty="0" smtClean="0">
                <a:latin typeface="HanziPen TC" charset="0"/>
                <a:ea typeface="HanziPen TC" charset="0"/>
                <a:cs typeface="HanziPen TC" charset="0"/>
              </a:rPr>
              <a:t>建立</a:t>
            </a:r>
            <a:r>
              <a:rPr lang="en-US" altLang="zh-TW" sz="2400" dirty="0" smtClean="0">
                <a:latin typeface="HanziPen TC" charset="0"/>
                <a:ea typeface="HanziPen TC" charset="0"/>
                <a:cs typeface="HanziPen TC" charset="0"/>
              </a:rPr>
              <a:t>image</a:t>
            </a:r>
            <a:endParaRPr lang="zh-TW" altLang="en-US" dirty="0"/>
          </a:p>
        </p:txBody>
      </p:sp>
      <p:sp>
        <p:nvSpPr>
          <p:cNvPr id="5" name="投影片編號版面配置區 4"/>
          <p:cNvSpPr>
            <a:spLocks noGrp="1"/>
          </p:cNvSpPr>
          <p:nvPr>
            <p:ph type="sldNum" sz="quarter" idx="12"/>
          </p:nvPr>
        </p:nvSpPr>
        <p:spPr/>
        <p:txBody>
          <a:bodyPr/>
          <a:lstStyle/>
          <a:p>
            <a:fld id="{37644984-EBBF-4EBA-8C1C-38BE610A54E1}" type="slidenum">
              <a:rPr lang="zh-TW" altLang="en-US" smtClean="0"/>
              <a:pPr/>
              <a:t>13</a:t>
            </a:fld>
            <a:endParaRPr lang="zh-TW" altLang="en-US" dirty="0"/>
          </a:p>
        </p:txBody>
      </p:sp>
      <p:pic>
        <p:nvPicPr>
          <p:cNvPr id="7" name="圖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00073" y="2002136"/>
            <a:ext cx="9891927" cy="3501520"/>
          </a:xfrm>
          <a:prstGeom prst="rect">
            <a:avLst/>
          </a:prstGeom>
        </p:spPr>
      </p:pic>
      <p:pic>
        <p:nvPicPr>
          <p:cNvPr id="8" name="圖片 7"/>
          <p:cNvPicPr>
            <a:picLocks noChangeAspect="1"/>
          </p:cNvPicPr>
          <p:nvPr/>
        </p:nvPicPr>
        <p:blipFill>
          <a:blip r:embed="rId4"/>
          <a:stretch>
            <a:fillRect/>
          </a:stretch>
        </p:blipFill>
        <p:spPr>
          <a:xfrm>
            <a:off x="7189025" y="3495039"/>
            <a:ext cx="4953000" cy="1409700"/>
          </a:xfrm>
          <a:prstGeom prst="rect">
            <a:avLst/>
          </a:prstGeom>
        </p:spPr>
      </p:pic>
      <p:sp>
        <p:nvSpPr>
          <p:cNvPr id="9" name="圓角矩形 8"/>
          <p:cNvSpPr/>
          <p:nvPr/>
        </p:nvSpPr>
        <p:spPr>
          <a:xfrm>
            <a:off x="2285398" y="5145706"/>
            <a:ext cx="1526312" cy="195808"/>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325525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2162110" y="638386"/>
            <a:ext cx="8911687" cy="663916"/>
          </a:xfrm>
        </p:spPr>
        <p:txBody>
          <a:bodyPr>
            <a:normAutofit/>
          </a:bodyPr>
          <a:lstStyle/>
          <a:p>
            <a:pPr algn="ctr"/>
            <a:r>
              <a:rPr lang="en-US" altLang="zh-TW" b="1" dirty="0" err="1">
                <a:latin typeface="Hannotate TC" charset="-120"/>
                <a:ea typeface="Hannotate TC" charset="-120"/>
                <a:cs typeface="Hannotate TC" charset="-120"/>
              </a:rPr>
              <a:t>Docker</a:t>
            </a:r>
            <a:r>
              <a:rPr lang="en-US" altLang="zh-TW" b="1" dirty="0">
                <a:latin typeface="Hannotate TC" charset="-120"/>
                <a:ea typeface="Hannotate TC" charset="-120"/>
                <a:cs typeface="Hannotate TC" charset="-120"/>
              </a:rPr>
              <a:t> </a:t>
            </a:r>
            <a:r>
              <a:rPr lang="zh-TW" altLang="en-US" b="1" dirty="0" smtClean="0">
                <a:latin typeface="HanziPen TC" charset="0"/>
                <a:ea typeface="HanziPen TC" charset="0"/>
                <a:cs typeface="HanziPen TC" charset="0"/>
              </a:rPr>
              <a:t>重要元件</a:t>
            </a:r>
            <a:r>
              <a:rPr lang="en-US" altLang="zh-TW" b="1" dirty="0" smtClean="0">
                <a:latin typeface="HanziPen TC" charset="0"/>
                <a:ea typeface="HanziPen TC" charset="0"/>
                <a:cs typeface="HanziPen TC" charset="0"/>
              </a:rPr>
              <a:t>--Container</a:t>
            </a:r>
            <a:endParaRPr lang="zh-TW" altLang="en-US" b="1" dirty="0">
              <a:latin typeface="HanziPen TC" charset="0"/>
              <a:ea typeface="HanziPen TC" charset="0"/>
              <a:cs typeface="HanziPen TC" charset="0"/>
            </a:endParaRPr>
          </a:p>
        </p:txBody>
      </p:sp>
      <p:sp>
        <p:nvSpPr>
          <p:cNvPr id="3" name="內容版面配置區 2"/>
          <p:cNvSpPr>
            <a:spLocks noGrp="1"/>
          </p:cNvSpPr>
          <p:nvPr>
            <p:ph idx="1"/>
          </p:nvPr>
        </p:nvSpPr>
        <p:spPr>
          <a:xfrm>
            <a:off x="2520387" y="1514168"/>
            <a:ext cx="8915400" cy="3777622"/>
          </a:xfrm>
        </p:spPr>
        <p:txBody>
          <a:bodyPr>
            <a:normAutofit/>
          </a:bodyPr>
          <a:lstStyle/>
          <a:p>
            <a:r>
              <a:rPr lang="zh-TW" altLang="en-US" sz="2200" dirty="0">
                <a:latin typeface="HanziPen TC" charset="0"/>
              </a:rPr>
              <a:t>透過</a:t>
            </a:r>
            <a:r>
              <a:rPr lang="en-US" altLang="zh-TW" sz="2200" dirty="0">
                <a:latin typeface="HanziPen TC" charset="0"/>
              </a:rPr>
              <a:t>images</a:t>
            </a:r>
            <a:r>
              <a:rPr lang="zh-TW" altLang="en-US" sz="2200" dirty="0">
                <a:latin typeface="HanziPen TC" charset="0"/>
              </a:rPr>
              <a:t>建立</a:t>
            </a:r>
            <a:r>
              <a:rPr lang="en-US" altLang="zh-TW" sz="2200" dirty="0" smtClean="0">
                <a:latin typeface="HanziPen TC" charset="0"/>
              </a:rPr>
              <a:t>container</a:t>
            </a:r>
            <a:endParaRPr lang="en-US" altLang="zh-TW" sz="2200" dirty="0">
              <a:latin typeface="HanziPen TC" charset="0"/>
            </a:endParaRPr>
          </a:p>
        </p:txBody>
      </p:sp>
      <p:sp>
        <p:nvSpPr>
          <p:cNvPr id="5" name="投影片編號版面配置區 4"/>
          <p:cNvSpPr>
            <a:spLocks noGrp="1"/>
          </p:cNvSpPr>
          <p:nvPr>
            <p:ph type="sldNum" sz="quarter" idx="12"/>
          </p:nvPr>
        </p:nvSpPr>
        <p:spPr/>
        <p:txBody>
          <a:bodyPr/>
          <a:lstStyle/>
          <a:p>
            <a:fld id="{37644984-EBBF-4EBA-8C1C-38BE610A54E1}" type="slidenum">
              <a:rPr lang="zh-TW" altLang="en-US" smtClean="0"/>
              <a:pPr/>
              <a:t>14</a:t>
            </a:fld>
            <a:endParaRPr lang="zh-TW" altLang="en-US" dirty="0"/>
          </a:p>
        </p:txBody>
      </p:sp>
      <p:pic>
        <p:nvPicPr>
          <p:cNvPr id="4" name="圖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1894" y="2595522"/>
            <a:ext cx="11072117" cy="3271882"/>
          </a:xfrm>
          <a:prstGeom prst="rect">
            <a:avLst/>
          </a:prstGeom>
        </p:spPr>
      </p:pic>
    </p:spTree>
    <p:extLst>
      <p:ext uri="{BB962C8B-B14F-4D97-AF65-F5344CB8AC3E}">
        <p14:creationId xmlns:p14="http://schemas.microsoft.com/office/powerpoint/2010/main" val="383239256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2162110" y="638386"/>
            <a:ext cx="8911687" cy="663916"/>
          </a:xfrm>
        </p:spPr>
        <p:txBody>
          <a:bodyPr>
            <a:normAutofit/>
          </a:bodyPr>
          <a:lstStyle/>
          <a:p>
            <a:pPr algn="ctr"/>
            <a:r>
              <a:rPr lang="en-US" altLang="zh-TW" b="1" dirty="0" err="1">
                <a:latin typeface="Hannotate TC" charset="-120"/>
                <a:ea typeface="Hannotate TC" charset="-120"/>
                <a:cs typeface="Hannotate TC" charset="-120"/>
              </a:rPr>
              <a:t>Docker</a:t>
            </a:r>
            <a:r>
              <a:rPr lang="en-US" altLang="zh-TW" b="1" dirty="0">
                <a:latin typeface="Hannotate TC" charset="-120"/>
                <a:ea typeface="Hannotate TC" charset="-120"/>
                <a:cs typeface="Hannotate TC" charset="-120"/>
              </a:rPr>
              <a:t> </a:t>
            </a:r>
            <a:r>
              <a:rPr lang="zh-TW" altLang="en-US" b="1" dirty="0" smtClean="0">
                <a:latin typeface="HanziPen TC" charset="0"/>
                <a:ea typeface="HanziPen TC" charset="0"/>
                <a:cs typeface="HanziPen TC" charset="0"/>
              </a:rPr>
              <a:t>重要元件</a:t>
            </a:r>
            <a:r>
              <a:rPr lang="en-US" altLang="zh-TW" b="1" dirty="0" smtClean="0">
                <a:latin typeface="HanziPen TC" charset="0"/>
                <a:ea typeface="HanziPen TC" charset="0"/>
                <a:cs typeface="HanziPen TC" charset="0"/>
              </a:rPr>
              <a:t>--Container</a:t>
            </a:r>
            <a:endParaRPr lang="zh-TW" altLang="en-US" b="1" dirty="0">
              <a:latin typeface="HanziPen TC" charset="0"/>
              <a:ea typeface="HanziPen TC" charset="0"/>
              <a:cs typeface="HanziPen TC" charset="0"/>
            </a:endParaRPr>
          </a:p>
        </p:txBody>
      </p:sp>
      <p:sp>
        <p:nvSpPr>
          <p:cNvPr id="3" name="內容版面配置區 2"/>
          <p:cNvSpPr>
            <a:spLocks noGrp="1"/>
          </p:cNvSpPr>
          <p:nvPr>
            <p:ph idx="1"/>
          </p:nvPr>
        </p:nvSpPr>
        <p:spPr>
          <a:xfrm>
            <a:off x="2520387" y="1514168"/>
            <a:ext cx="8915400" cy="3777622"/>
          </a:xfrm>
        </p:spPr>
        <p:txBody>
          <a:bodyPr>
            <a:normAutofit/>
          </a:bodyPr>
          <a:lstStyle/>
          <a:p>
            <a:r>
              <a:rPr lang="zh-TW" altLang="en-US" sz="2200" dirty="0">
                <a:latin typeface="HanziPen TC" charset="0"/>
              </a:rPr>
              <a:t>啟動</a:t>
            </a:r>
            <a:r>
              <a:rPr lang="en-US" altLang="zh-TW" sz="2200" dirty="0" smtClean="0">
                <a:latin typeface="HanziPen TC" charset="0"/>
              </a:rPr>
              <a:t>container</a:t>
            </a:r>
            <a:r>
              <a:rPr lang="zh-TW" altLang="en-US" sz="2200" dirty="0" smtClean="0">
                <a:latin typeface="HanziPen TC" charset="0"/>
              </a:rPr>
              <a:t>並對其進行更</a:t>
            </a:r>
            <a:r>
              <a:rPr lang="zh-TW" altLang="en-US" sz="2200" dirty="0">
                <a:latin typeface="HanziPen TC" charset="0"/>
              </a:rPr>
              <a:t>新</a:t>
            </a:r>
            <a:r>
              <a:rPr lang="zh-TW" altLang="en-US" sz="2200" dirty="0" smtClean="0">
                <a:latin typeface="HanziPen TC" charset="0"/>
              </a:rPr>
              <a:t>異動，</a:t>
            </a:r>
            <a:r>
              <a:rPr lang="zh-TW" altLang="en-US" sz="2200" dirty="0">
                <a:latin typeface="HanziPen TC" charset="0"/>
              </a:rPr>
              <a:t>將修改後</a:t>
            </a:r>
            <a:r>
              <a:rPr lang="en-US" altLang="zh-TW" sz="2200" dirty="0">
                <a:latin typeface="HanziPen TC" charset="0"/>
              </a:rPr>
              <a:t>container</a:t>
            </a:r>
            <a:r>
              <a:rPr lang="zh-TW" altLang="en-US" sz="2200" dirty="0">
                <a:latin typeface="HanziPen TC" charset="0"/>
              </a:rPr>
              <a:t>另存成</a:t>
            </a:r>
            <a:r>
              <a:rPr lang="en-US" altLang="zh-TW" sz="2200" dirty="0">
                <a:latin typeface="HanziPen TC" charset="0"/>
              </a:rPr>
              <a:t>image</a:t>
            </a:r>
            <a:r>
              <a:rPr lang="zh-TW" altLang="en-US" sz="2200" dirty="0" smtClean="0">
                <a:latin typeface="HanziPen TC" charset="0"/>
              </a:rPr>
              <a:t>檔</a:t>
            </a:r>
            <a:endParaRPr lang="en-US" altLang="zh-TW" sz="2200" dirty="0">
              <a:latin typeface="HanziPen TC" charset="0"/>
            </a:endParaRPr>
          </a:p>
        </p:txBody>
      </p:sp>
      <p:sp>
        <p:nvSpPr>
          <p:cNvPr id="5" name="投影片編號版面配置區 4"/>
          <p:cNvSpPr>
            <a:spLocks noGrp="1"/>
          </p:cNvSpPr>
          <p:nvPr>
            <p:ph type="sldNum" sz="quarter" idx="12"/>
          </p:nvPr>
        </p:nvSpPr>
        <p:spPr/>
        <p:txBody>
          <a:bodyPr/>
          <a:lstStyle/>
          <a:p>
            <a:fld id="{37644984-EBBF-4EBA-8C1C-38BE610A54E1}" type="slidenum">
              <a:rPr lang="zh-TW" altLang="en-US" smtClean="0"/>
              <a:pPr/>
              <a:t>15</a:t>
            </a:fld>
            <a:endParaRPr lang="zh-TW" altLang="en-US" dirty="0"/>
          </a:p>
        </p:txBody>
      </p:sp>
      <p:pic>
        <p:nvPicPr>
          <p:cNvPr id="7" name="圖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81301" y="2277777"/>
            <a:ext cx="8734037" cy="4580223"/>
          </a:xfrm>
          <a:prstGeom prst="rect">
            <a:avLst/>
          </a:prstGeom>
        </p:spPr>
      </p:pic>
      <p:grpSp>
        <p:nvGrpSpPr>
          <p:cNvPr id="14" name="群組 13"/>
          <p:cNvGrpSpPr/>
          <p:nvPr/>
        </p:nvGrpSpPr>
        <p:grpSpPr>
          <a:xfrm>
            <a:off x="1764174" y="4113462"/>
            <a:ext cx="10427826" cy="1122173"/>
            <a:chOff x="1764174" y="4113462"/>
            <a:chExt cx="10427826" cy="1122173"/>
          </a:xfrm>
        </p:grpSpPr>
        <p:pic>
          <p:nvPicPr>
            <p:cNvPr id="8" name="圖片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56198" y="4113462"/>
              <a:ext cx="10335802" cy="1122173"/>
            </a:xfrm>
            <a:prstGeom prst="rect">
              <a:avLst/>
            </a:prstGeom>
          </p:spPr>
        </p:pic>
        <p:sp>
          <p:nvSpPr>
            <p:cNvPr id="10" name="圓角矩形 9"/>
            <p:cNvSpPr/>
            <p:nvPr/>
          </p:nvSpPr>
          <p:spPr>
            <a:xfrm>
              <a:off x="1777429" y="4623371"/>
              <a:ext cx="6421349" cy="143838"/>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圓角矩形 10"/>
            <p:cNvSpPr/>
            <p:nvPr/>
          </p:nvSpPr>
          <p:spPr>
            <a:xfrm>
              <a:off x="1764174" y="4907156"/>
              <a:ext cx="6421349" cy="143838"/>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文字方塊 11"/>
            <p:cNvSpPr txBox="1"/>
            <p:nvPr/>
          </p:nvSpPr>
          <p:spPr>
            <a:xfrm>
              <a:off x="8208516" y="4556790"/>
              <a:ext cx="654451" cy="276999"/>
            </a:xfrm>
            <a:prstGeom prst="rect">
              <a:avLst/>
            </a:prstGeom>
            <a:noFill/>
          </p:spPr>
          <p:txBody>
            <a:bodyPr wrap="square" rtlCol="0">
              <a:spAutoFit/>
            </a:bodyPr>
            <a:lstStyle/>
            <a:p>
              <a:r>
                <a:rPr lang="zh-TW" altLang="en-US" sz="1200" dirty="0" smtClean="0">
                  <a:solidFill>
                    <a:srgbClr val="FF0000"/>
                  </a:solidFill>
                </a:rPr>
                <a:t>異動後</a:t>
              </a:r>
              <a:endParaRPr lang="zh-TW" altLang="en-US" sz="1200" dirty="0">
                <a:solidFill>
                  <a:srgbClr val="FF0000"/>
                </a:solidFill>
              </a:endParaRPr>
            </a:p>
          </p:txBody>
        </p:sp>
        <p:sp>
          <p:nvSpPr>
            <p:cNvPr id="13" name="文字方塊 12"/>
            <p:cNvSpPr txBox="1"/>
            <p:nvPr/>
          </p:nvSpPr>
          <p:spPr>
            <a:xfrm>
              <a:off x="8215222" y="4848214"/>
              <a:ext cx="641037" cy="276999"/>
            </a:xfrm>
            <a:prstGeom prst="rect">
              <a:avLst/>
            </a:prstGeom>
            <a:noFill/>
          </p:spPr>
          <p:txBody>
            <a:bodyPr wrap="square" rtlCol="0">
              <a:spAutoFit/>
            </a:bodyPr>
            <a:lstStyle/>
            <a:p>
              <a:r>
                <a:rPr lang="zh-TW" altLang="en-US" sz="1200" dirty="0" smtClean="0">
                  <a:solidFill>
                    <a:srgbClr val="FF0000"/>
                  </a:solidFill>
                </a:rPr>
                <a:t>異動前</a:t>
              </a:r>
              <a:endParaRPr lang="zh-TW" altLang="en-US" sz="1200" dirty="0">
                <a:solidFill>
                  <a:srgbClr val="FF0000"/>
                </a:solidFill>
              </a:endParaRPr>
            </a:p>
          </p:txBody>
        </p:sp>
      </p:grpSp>
      <p:grpSp>
        <p:nvGrpSpPr>
          <p:cNvPr id="26" name="群組 25"/>
          <p:cNvGrpSpPr/>
          <p:nvPr/>
        </p:nvGrpSpPr>
        <p:grpSpPr>
          <a:xfrm>
            <a:off x="1856198" y="2277777"/>
            <a:ext cx="10335802" cy="789612"/>
            <a:chOff x="1856198" y="2277777"/>
            <a:chExt cx="10335802" cy="789612"/>
          </a:xfrm>
        </p:grpSpPr>
        <p:pic>
          <p:nvPicPr>
            <p:cNvPr id="6" name="圖片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56198" y="2277777"/>
              <a:ext cx="10335802" cy="789612"/>
            </a:xfrm>
            <a:prstGeom prst="rect">
              <a:avLst/>
            </a:prstGeom>
          </p:spPr>
        </p:pic>
        <p:sp>
          <p:nvSpPr>
            <p:cNvPr id="24" name="圓角矩形 23"/>
            <p:cNvSpPr/>
            <p:nvPr/>
          </p:nvSpPr>
          <p:spPr>
            <a:xfrm>
              <a:off x="5250093" y="2393879"/>
              <a:ext cx="832207" cy="278704"/>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 name="圓角矩形 24"/>
            <p:cNvSpPr/>
            <p:nvPr/>
          </p:nvSpPr>
          <p:spPr>
            <a:xfrm>
              <a:off x="6082301" y="2401564"/>
              <a:ext cx="924674" cy="278704"/>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Tree>
    <p:extLst>
      <p:ext uri="{BB962C8B-B14F-4D97-AF65-F5344CB8AC3E}">
        <p14:creationId xmlns:p14="http://schemas.microsoft.com/office/powerpoint/2010/main" val="1355195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xit" presetSubtype="32" fill="hold" nodeType="clickEffect">
                                  <p:stCondLst>
                                    <p:cond delay="0"/>
                                  </p:stCondLst>
                                  <p:childTnLst>
                                    <p:animEffect transition="out" filter="circle(out)">
                                      <p:cBhvr>
                                        <p:cTn id="6" dur="1000"/>
                                        <p:tgtEl>
                                          <p:spTgt spid="7"/>
                                        </p:tgtEl>
                                      </p:cBhvr>
                                    </p:animEffect>
                                    <p:set>
                                      <p:cBhvr>
                                        <p:cTn id="7" dur="1" fill="hold">
                                          <p:stCondLst>
                                            <p:cond delay="999"/>
                                          </p:stCondLst>
                                        </p:cTn>
                                        <p:tgtEl>
                                          <p:spTgt spid="7"/>
                                        </p:tgtEl>
                                        <p:attrNameLst>
                                          <p:attrName>style.visibility</p:attrName>
                                        </p:attrNameLst>
                                      </p:cBhvr>
                                      <p:to>
                                        <p:strVal val="hidden"/>
                                      </p:to>
                                    </p:set>
                                  </p:childTnLst>
                                </p:cTn>
                              </p:par>
                              <p:par>
                                <p:cTn id="8" presetID="16" presetClass="entr" presetSubtype="21"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barn(inVertical)">
                                      <p:cBhvr>
                                        <p:cTn id="10" dur="500"/>
                                        <p:tgtEl>
                                          <p:spTgt spid="14"/>
                                        </p:tgtEl>
                                      </p:cBhvr>
                                    </p:animEffect>
                                  </p:childTnLst>
                                </p:cTn>
                              </p:par>
                              <p:par>
                                <p:cTn id="11" presetID="42" presetClass="entr" presetSubtype="0" fill="hold"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1000"/>
                                        <p:tgtEl>
                                          <p:spTgt spid="26"/>
                                        </p:tgtEl>
                                      </p:cBhvr>
                                    </p:animEffect>
                                    <p:anim calcmode="lin" valueType="num">
                                      <p:cBhvr>
                                        <p:cTn id="14" dur="1000" fill="hold"/>
                                        <p:tgtEl>
                                          <p:spTgt spid="26"/>
                                        </p:tgtEl>
                                        <p:attrNameLst>
                                          <p:attrName>ppt_x</p:attrName>
                                        </p:attrNameLst>
                                      </p:cBhvr>
                                      <p:tavLst>
                                        <p:tav tm="0">
                                          <p:val>
                                            <p:strVal val="#ppt_x"/>
                                          </p:val>
                                        </p:tav>
                                        <p:tav tm="100000">
                                          <p:val>
                                            <p:strVal val="#ppt_x"/>
                                          </p:val>
                                        </p:tav>
                                      </p:tavLst>
                                    </p:anim>
                                    <p:anim calcmode="lin" valueType="num">
                                      <p:cBhvr>
                                        <p:cTn id="15"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2162110" y="638386"/>
            <a:ext cx="8911687" cy="663916"/>
          </a:xfrm>
        </p:spPr>
        <p:txBody>
          <a:bodyPr>
            <a:normAutofit/>
          </a:bodyPr>
          <a:lstStyle/>
          <a:p>
            <a:pPr algn="ctr"/>
            <a:r>
              <a:rPr lang="en-US" altLang="zh-TW" b="1" dirty="0" err="1">
                <a:latin typeface="Hannotate TC" charset="-120"/>
                <a:ea typeface="Hannotate TC" charset="-120"/>
                <a:cs typeface="Hannotate TC" charset="-120"/>
              </a:rPr>
              <a:t>Docker</a:t>
            </a:r>
            <a:r>
              <a:rPr lang="en-US" altLang="zh-TW" b="1" dirty="0">
                <a:latin typeface="Hannotate TC" charset="-120"/>
                <a:ea typeface="Hannotate TC" charset="-120"/>
                <a:cs typeface="Hannotate TC" charset="-120"/>
              </a:rPr>
              <a:t> </a:t>
            </a:r>
            <a:r>
              <a:rPr lang="zh-TW" altLang="en-US" b="1" dirty="0" smtClean="0">
                <a:latin typeface="HanziPen TC" charset="0"/>
                <a:ea typeface="HanziPen TC" charset="0"/>
                <a:cs typeface="HanziPen TC" charset="0"/>
              </a:rPr>
              <a:t>基本流程</a:t>
            </a:r>
            <a:endParaRPr lang="zh-TW" altLang="en-US" b="1" dirty="0">
              <a:latin typeface="HanziPen TC" charset="0"/>
              <a:ea typeface="HanziPen TC" charset="0"/>
              <a:cs typeface="HanziPen TC" charset="0"/>
            </a:endParaRPr>
          </a:p>
        </p:txBody>
      </p:sp>
      <p:sp>
        <p:nvSpPr>
          <p:cNvPr id="5" name="投影片編號版面配置區 4"/>
          <p:cNvSpPr>
            <a:spLocks noGrp="1"/>
          </p:cNvSpPr>
          <p:nvPr>
            <p:ph type="sldNum" sz="quarter" idx="12"/>
          </p:nvPr>
        </p:nvSpPr>
        <p:spPr/>
        <p:txBody>
          <a:bodyPr/>
          <a:lstStyle/>
          <a:p>
            <a:fld id="{37644984-EBBF-4EBA-8C1C-38BE610A54E1}" type="slidenum">
              <a:rPr lang="zh-TW" altLang="en-US" smtClean="0"/>
              <a:pPr/>
              <a:t>16</a:t>
            </a:fld>
            <a:endParaRPr lang="zh-TW" altLang="en-US" dirty="0"/>
          </a:p>
        </p:txBody>
      </p:sp>
      <p:pic>
        <p:nvPicPr>
          <p:cNvPr id="7" name="Picture 2" descr="D:\科內事項\科會報告\DOCKER\螢幕快照 2015-04-07 下午4.47.4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62380" y="1302302"/>
            <a:ext cx="9518636" cy="53355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327322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2162110" y="638386"/>
            <a:ext cx="8911687" cy="663916"/>
          </a:xfrm>
        </p:spPr>
        <p:txBody>
          <a:bodyPr>
            <a:normAutofit/>
          </a:bodyPr>
          <a:lstStyle/>
          <a:p>
            <a:pPr algn="ctr"/>
            <a:r>
              <a:rPr lang="en-US" altLang="zh-TW" b="1" dirty="0" err="1">
                <a:latin typeface="Hannotate TC" charset="-120"/>
                <a:ea typeface="Hannotate TC" charset="-120"/>
                <a:cs typeface="Hannotate TC" charset="-120"/>
              </a:rPr>
              <a:t>Docker</a:t>
            </a:r>
            <a:r>
              <a:rPr lang="en-US" altLang="zh-TW" b="1" dirty="0">
                <a:latin typeface="Hannotate TC" charset="-120"/>
                <a:ea typeface="Hannotate TC" charset="-120"/>
                <a:cs typeface="Hannotate TC" charset="-120"/>
              </a:rPr>
              <a:t> </a:t>
            </a:r>
            <a:r>
              <a:rPr lang="zh-TW" altLang="en-US" b="1" dirty="0" smtClean="0">
                <a:latin typeface="HanziPen TC" charset="0"/>
                <a:ea typeface="HanziPen TC" charset="0"/>
                <a:cs typeface="HanziPen TC" charset="0"/>
              </a:rPr>
              <a:t>基本流程</a:t>
            </a:r>
            <a:endParaRPr lang="zh-TW" altLang="en-US" b="1" dirty="0">
              <a:latin typeface="HanziPen TC" charset="0"/>
              <a:ea typeface="HanziPen TC" charset="0"/>
              <a:cs typeface="HanziPen TC" charset="0"/>
            </a:endParaRPr>
          </a:p>
        </p:txBody>
      </p:sp>
      <p:sp>
        <p:nvSpPr>
          <p:cNvPr id="5" name="投影片編號版面配置區 4"/>
          <p:cNvSpPr>
            <a:spLocks noGrp="1"/>
          </p:cNvSpPr>
          <p:nvPr>
            <p:ph type="sldNum" sz="quarter" idx="12"/>
          </p:nvPr>
        </p:nvSpPr>
        <p:spPr/>
        <p:txBody>
          <a:bodyPr/>
          <a:lstStyle/>
          <a:p>
            <a:fld id="{37644984-EBBF-4EBA-8C1C-38BE610A54E1}" type="slidenum">
              <a:rPr lang="zh-TW" altLang="en-US" smtClean="0"/>
              <a:pPr/>
              <a:t>17</a:t>
            </a:fld>
            <a:endParaRPr lang="zh-TW" altLang="en-US" dirty="0"/>
          </a:p>
        </p:txBody>
      </p:sp>
      <p:pic>
        <p:nvPicPr>
          <p:cNvPr id="6" name="Picture 2" descr="D:\科內事項\科會報告\DOCKER\螢幕快照 2015-04-07 下午4.48.06.png"/>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2456121" y="1302302"/>
            <a:ext cx="8711103" cy="52583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406209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2162110" y="638386"/>
            <a:ext cx="8911687" cy="663916"/>
          </a:xfrm>
        </p:spPr>
        <p:txBody>
          <a:bodyPr>
            <a:normAutofit/>
          </a:bodyPr>
          <a:lstStyle/>
          <a:p>
            <a:pPr algn="ctr"/>
            <a:r>
              <a:rPr lang="en-US" altLang="zh-TW" b="1" dirty="0" err="1" smtClean="0">
                <a:latin typeface="Hannotate TC" charset="-120"/>
                <a:ea typeface="Hannotate TC" charset="-120"/>
                <a:cs typeface="Hannotate TC" charset="-120"/>
              </a:rPr>
              <a:t>Docker</a:t>
            </a:r>
            <a:r>
              <a:rPr lang="en-US" altLang="zh-TW" b="1" dirty="0" smtClean="0">
                <a:latin typeface="Hannotate TC" charset="-120"/>
                <a:ea typeface="Hannotate TC" charset="-120"/>
                <a:cs typeface="Hannotate TC" charset="-120"/>
              </a:rPr>
              <a:t>-Machine </a:t>
            </a:r>
            <a:r>
              <a:rPr lang="en-US" altLang="zh-TW" b="1" dirty="0">
                <a:latin typeface="Hannotate TC" charset="-120"/>
                <a:ea typeface="Hannotate TC" charset="-120"/>
                <a:cs typeface="Hannotate TC" charset="-120"/>
              </a:rPr>
              <a:t>and Swarm</a:t>
            </a:r>
            <a:endParaRPr lang="zh-TW" altLang="en-US" b="1" dirty="0">
              <a:latin typeface="Hannotate TC" charset="-120"/>
              <a:ea typeface="Hannotate TC" charset="-120"/>
              <a:cs typeface="Hannotate TC" charset="-120"/>
            </a:endParaRPr>
          </a:p>
        </p:txBody>
      </p:sp>
      <p:sp>
        <p:nvSpPr>
          <p:cNvPr id="5" name="投影片編號版面配置區 4"/>
          <p:cNvSpPr>
            <a:spLocks noGrp="1"/>
          </p:cNvSpPr>
          <p:nvPr>
            <p:ph type="sldNum" sz="quarter" idx="12"/>
          </p:nvPr>
        </p:nvSpPr>
        <p:spPr/>
        <p:txBody>
          <a:bodyPr/>
          <a:lstStyle/>
          <a:p>
            <a:fld id="{37644984-EBBF-4EBA-8C1C-38BE610A54E1}" type="slidenum">
              <a:rPr lang="zh-TW" altLang="en-US" smtClean="0"/>
              <a:pPr/>
              <a:t>18</a:t>
            </a:fld>
            <a:endParaRPr lang="zh-TW" altLang="en-US" dirty="0"/>
          </a:p>
        </p:txBody>
      </p:sp>
      <p:pic>
        <p:nvPicPr>
          <p:cNvPr id="3" name="圖片 2"/>
          <p:cNvPicPr>
            <a:picLocks noChangeAspect="1"/>
          </p:cNvPicPr>
          <p:nvPr/>
        </p:nvPicPr>
        <p:blipFill>
          <a:blip r:embed="rId3"/>
          <a:stretch>
            <a:fillRect/>
          </a:stretch>
        </p:blipFill>
        <p:spPr>
          <a:xfrm>
            <a:off x="3128187" y="1584804"/>
            <a:ext cx="6743700" cy="1838325"/>
          </a:xfrm>
          <a:prstGeom prst="rect">
            <a:avLst/>
          </a:prstGeom>
        </p:spPr>
      </p:pic>
      <p:sp>
        <p:nvSpPr>
          <p:cNvPr id="7" name="內容版面配置區 2"/>
          <p:cNvSpPr>
            <a:spLocks noGrp="1"/>
          </p:cNvSpPr>
          <p:nvPr>
            <p:ph idx="1"/>
          </p:nvPr>
        </p:nvSpPr>
        <p:spPr>
          <a:xfrm>
            <a:off x="2286472" y="4141566"/>
            <a:ext cx="8915400" cy="2463530"/>
          </a:xfrm>
        </p:spPr>
        <p:txBody>
          <a:bodyPr>
            <a:normAutofit/>
          </a:bodyPr>
          <a:lstStyle/>
          <a:p>
            <a:r>
              <a:rPr lang="en-US" altLang="zh-TW" sz="2400" b="1" dirty="0" err="1" smtClean="0">
                <a:latin typeface="HanziPen TC" charset="0"/>
                <a:ea typeface="HanziPen TC" charset="0"/>
                <a:cs typeface="HanziPen TC" charset="0"/>
              </a:rPr>
              <a:t>Docker</a:t>
            </a:r>
            <a:r>
              <a:rPr lang="en-US" altLang="zh-TW" sz="2400" b="1" dirty="0" smtClean="0">
                <a:latin typeface="HanziPen TC" charset="0"/>
                <a:ea typeface="HanziPen TC" charset="0"/>
                <a:cs typeface="HanziPen TC" charset="0"/>
              </a:rPr>
              <a:t>-machine :</a:t>
            </a:r>
            <a:r>
              <a:rPr lang="zh-TW" altLang="en-US" sz="2400" dirty="0"/>
              <a:t>一個可以讓你快速在不同平台上建立 </a:t>
            </a:r>
            <a:r>
              <a:rPr lang="zh-TW" altLang="en-US" sz="2400" dirty="0" smtClean="0"/>
              <a:t>、管</a:t>
            </a:r>
            <a:r>
              <a:rPr lang="zh-TW" altLang="en-US" sz="2400" dirty="0"/>
              <a:t>理</a:t>
            </a:r>
            <a:r>
              <a:rPr lang="en-US" altLang="zh-TW" sz="2400" dirty="0" err="1" smtClean="0"/>
              <a:t>Docker</a:t>
            </a:r>
            <a:r>
              <a:rPr lang="en-US" altLang="zh-TW" sz="2400" dirty="0" smtClean="0"/>
              <a:t> </a:t>
            </a:r>
            <a:r>
              <a:rPr lang="en-US" altLang="zh-TW" sz="2400" dirty="0"/>
              <a:t>engine </a:t>
            </a:r>
            <a:r>
              <a:rPr lang="zh-TW" altLang="en-US" sz="2400" dirty="0"/>
              <a:t>的 </a:t>
            </a:r>
            <a:r>
              <a:rPr lang="en-US" altLang="zh-TW" sz="2400" dirty="0" smtClean="0"/>
              <a:t>command</a:t>
            </a:r>
          </a:p>
          <a:p>
            <a:endParaRPr lang="en-US" altLang="zh-TW" sz="2400" dirty="0" smtClean="0">
              <a:latin typeface="HanziPen TC" charset="0"/>
              <a:ea typeface="HanziPen TC" charset="0"/>
              <a:cs typeface="HanziPen TC" charset="0"/>
            </a:endParaRPr>
          </a:p>
          <a:p>
            <a:r>
              <a:rPr lang="en-US" altLang="zh-TW" sz="2400" b="1" dirty="0">
                <a:latin typeface="HanziPen TC" charset="0"/>
                <a:ea typeface="HanziPen TC" charset="0"/>
                <a:cs typeface="HanziPen TC" charset="0"/>
              </a:rPr>
              <a:t>Swarm</a:t>
            </a:r>
            <a:r>
              <a:rPr lang="en-US" altLang="zh-TW" sz="2400" b="1" dirty="0" smtClean="0">
                <a:latin typeface="Hannotate TC" charset="-120"/>
                <a:ea typeface="Hannotate TC" charset="-120"/>
                <a:cs typeface="Hannotate TC" charset="-120"/>
              </a:rPr>
              <a:t>:</a:t>
            </a:r>
            <a:r>
              <a:rPr lang="zh-TW" altLang="en-US" sz="2400" dirty="0"/>
              <a:t>整合多台 </a:t>
            </a:r>
            <a:r>
              <a:rPr lang="en-US" altLang="zh-TW" sz="2400" dirty="0" err="1"/>
              <a:t>docker</a:t>
            </a:r>
            <a:r>
              <a:rPr lang="en-US" altLang="zh-TW" sz="2400" dirty="0"/>
              <a:t> engine </a:t>
            </a:r>
            <a:r>
              <a:rPr lang="zh-TW" altLang="en-US" sz="2400" dirty="0"/>
              <a:t>資源</a:t>
            </a:r>
            <a:endParaRPr lang="zh-TW" altLang="en-US" sz="2400" dirty="0">
              <a:latin typeface="HanziPen TC" charset="0"/>
              <a:ea typeface="HanziPen TC" charset="0"/>
              <a:cs typeface="HanziPen TC" charset="0"/>
            </a:endParaRPr>
          </a:p>
          <a:p>
            <a:endParaRPr lang="zh-TW" altLang="en-US" dirty="0"/>
          </a:p>
        </p:txBody>
      </p:sp>
      <p:pic>
        <p:nvPicPr>
          <p:cNvPr id="8" name="圖片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59816" y="1378721"/>
            <a:ext cx="7516274" cy="2686425"/>
          </a:xfrm>
          <a:prstGeom prst="rect">
            <a:avLst/>
          </a:prstGeom>
        </p:spPr>
      </p:pic>
    </p:spTree>
    <p:extLst>
      <p:ext uri="{BB962C8B-B14F-4D97-AF65-F5344CB8AC3E}">
        <p14:creationId xmlns:p14="http://schemas.microsoft.com/office/powerpoint/2010/main" val="3919585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2162110" y="638386"/>
            <a:ext cx="8911687" cy="663916"/>
          </a:xfrm>
        </p:spPr>
        <p:txBody>
          <a:bodyPr>
            <a:normAutofit/>
          </a:bodyPr>
          <a:lstStyle/>
          <a:p>
            <a:pPr algn="ctr"/>
            <a:r>
              <a:rPr lang="en-US" altLang="zh-TW" b="1" dirty="0" err="1" smtClean="0">
                <a:latin typeface="Hannotate TC" charset="-120"/>
                <a:ea typeface="Hannotate TC" charset="-120"/>
                <a:cs typeface="Hannotate TC" charset="-120"/>
              </a:rPr>
              <a:t>Docker</a:t>
            </a:r>
            <a:r>
              <a:rPr lang="en-US" altLang="zh-TW" b="1" dirty="0" smtClean="0">
                <a:latin typeface="Hannotate TC" charset="-120"/>
                <a:ea typeface="Hannotate TC" charset="-120"/>
                <a:cs typeface="Hannotate TC" charset="-120"/>
              </a:rPr>
              <a:t>-Machine </a:t>
            </a:r>
            <a:r>
              <a:rPr lang="en-US" altLang="zh-TW" b="1" dirty="0">
                <a:latin typeface="Hannotate TC" charset="-120"/>
                <a:ea typeface="Hannotate TC" charset="-120"/>
                <a:cs typeface="Hannotate TC" charset="-120"/>
              </a:rPr>
              <a:t>and Swarm</a:t>
            </a:r>
            <a:endParaRPr lang="zh-TW" altLang="en-US" b="1" dirty="0">
              <a:latin typeface="Hannotate TC" charset="-120"/>
              <a:ea typeface="Hannotate TC" charset="-120"/>
              <a:cs typeface="Hannotate TC" charset="-120"/>
            </a:endParaRPr>
          </a:p>
        </p:txBody>
      </p:sp>
      <p:sp>
        <p:nvSpPr>
          <p:cNvPr id="5" name="投影片編號版面配置區 4"/>
          <p:cNvSpPr>
            <a:spLocks noGrp="1"/>
          </p:cNvSpPr>
          <p:nvPr>
            <p:ph type="sldNum" sz="quarter" idx="12"/>
          </p:nvPr>
        </p:nvSpPr>
        <p:spPr/>
        <p:txBody>
          <a:bodyPr/>
          <a:lstStyle/>
          <a:p>
            <a:fld id="{37644984-EBBF-4EBA-8C1C-38BE610A54E1}" type="slidenum">
              <a:rPr lang="zh-TW" altLang="en-US" smtClean="0"/>
              <a:pPr/>
              <a:t>19</a:t>
            </a:fld>
            <a:endParaRPr lang="zh-TW" altLang="en-US" dirty="0"/>
          </a:p>
        </p:txBody>
      </p:sp>
      <p:pic>
        <p:nvPicPr>
          <p:cNvPr id="8" name="圖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60077" y="1643260"/>
            <a:ext cx="5334744" cy="3505689"/>
          </a:xfrm>
          <a:prstGeom prst="rect">
            <a:avLst/>
          </a:prstGeom>
        </p:spPr>
      </p:pic>
      <p:sp>
        <p:nvSpPr>
          <p:cNvPr id="6" name="標題 1"/>
          <p:cNvSpPr txBox="1">
            <a:spLocks/>
          </p:cNvSpPr>
          <p:nvPr/>
        </p:nvSpPr>
        <p:spPr>
          <a:xfrm>
            <a:off x="2451047" y="5237272"/>
            <a:ext cx="8911687" cy="1294679"/>
          </a:xfrm>
          <a:prstGeom prst="rect">
            <a:avLst/>
          </a:prstGeom>
        </p:spPr>
        <p:txBody>
          <a:bodyPr vert="horz" lIns="91440" tIns="45720" rIns="91440" bIns="45720" rtlCol="0" anchor="t">
            <a:normAutofit fontScale="62500" lnSpcReduction="20000"/>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ltLang="zh-TW" dirty="0" smtClean="0"/>
              <a:t> </a:t>
            </a:r>
          </a:p>
          <a:p>
            <a:pPr marL="571500" indent="-571500">
              <a:buFont typeface="Wingdings" panose="05000000000000000000" pitchFamily="2" charset="2"/>
              <a:buChar char="Ø"/>
            </a:pPr>
            <a:r>
              <a:rPr lang="zh-TW" altLang="en-US" dirty="0" smtClean="0"/>
              <a:t>當</a:t>
            </a:r>
            <a:r>
              <a:rPr lang="zh-TW" altLang="en-US" dirty="0"/>
              <a:t>機器無預警關機時服務會自動在另一台機器部署新的服務</a:t>
            </a:r>
            <a:br>
              <a:rPr lang="zh-TW" altLang="en-US" dirty="0"/>
            </a:br>
            <a:endParaRPr lang="en-US" altLang="zh-TW" dirty="0"/>
          </a:p>
          <a:p>
            <a:pPr marL="571500" indent="-571500">
              <a:buFont typeface="Wingdings" panose="05000000000000000000" pitchFamily="2" charset="2"/>
              <a:buChar char="Ø"/>
            </a:pPr>
            <a:r>
              <a:rPr lang="zh-TW" altLang="en-US" dirty="0" smtClean="0"/>
              <a:t>當</a:t>
            </a:r>
            <a:r>
              <a:rPr lang="zh-TW" altLang="en-US" dirty="0"/>
              <a:t>服務負載過大時可以動態在其他機器啟動服務並做負載</a:t>
            </a:r>
            <a:r>
              <a:rPr lang="zh-TW" altLang="en-US" dirty="0" smtClean="0"/>
              <a:t>均衡</a:t>
            </a:r>
            <a:endParaRPr lang="en-US" altLang="zh-TW" dirty="0" smtClean="0"/>
          </a:p>
        </p:txBody>
      </p:sp>
      <p:sp>
        <p:nvSpPr>
          <p:cNvPr id="3" name="文字方塊 2"/>
          <p:cNvSpPr txBox="1"/>
          <p:nvPr/>
        </p:nvSpPr>
        <p:spPr>
          <a:xfrm>
            <a:off x="8370276" y="3004218"/>
            <a:ext cx="2190542" cy="369332"/>
          </a:xfrm>
          <a:prstGeom prst="rect">
            <a:avLst/>
          </a:prstGeom>
          <a:noFill/>
        </p:spPr>
        <p:txBody>
          <a:bodyPr wrap="square" rtlCol="0">
            <a:spAutoFit/>
          </a:bodyPr>
          <a:lstStyle/>
          <a:p>
            <a:r>
              <a:rPr lang="en-US" altLang="zh-TW" dirty="0" smtClean="0">
                <a:solidFill>
                  <a:srgbClr val="FF0000"/>
                </a:solidFill>
              </a:rPr>
              <a:t>Master</a:t>
            </a:r>
            <a:r>
              <a:rPr lang="zh-TW" altLang="en-US" dirty="0" smtClean="0">
                <a:solidFill>
                  <a:srgbClr val="FF0000"/>
                </a:solidFill>
              </a:rPr>
              <a:t>節點</a:t>
            </a:r>
            <a:r>
              <a:rPr lang="en-US" altLang="zh-TW" dirty="0" smtClean="0">
                <a:solidFill>
                  <a:srgbClr val="FF0000"/>
                </a:solidFill>
              </a:rPr>
              <a:t>(</a:t>
            </a:r>
            <a:r>
              <a:rPr lang="zh-TW" altLang="en-US" dirty="0" smtClean="0">
                <a:solidFill>
                  <a:srgbClr val="FF0000"/>
                </a:solidFill>
              </a:rPr>
              <a:t>奇數個</a:t>
            </a:r>
            <a:r>
              <a:rPr lang="en-US" altLang="zh-TW" dirty="0" smtClean="0">
                <a:solidFill>
                  <a:srgbClr val="FF0000"/>
                </a:solidFill>
              </a:rPr>
              <a:t>)</a:t>
            </a:r>
            <a:endParaRPr lang="zh-TW" altLang="en-US" dirty="0">
              <a:solidFill>
                <a:srgbClr val="FF0000"/>
              </a:solidFill>
            </a:endParaRPr>
          </a:p>
        </p:txBody>
      </p:sp>
      <p:sp>
        <p:nvSpPr>
          <p:cNvPr id="10" name="文字方塊 9"/>
          <p:cNvSpPr txBox="1"/>
          <p:nvPr/>
        </p:nvSpPr>
        <p:spPr>
          <a:xfrm>
            <a:off x="9256206" y="4371927"/>
            <a:ext cx="1416818" cy="369332"/>
          </a:xfrm>
          <a:prstGeom prst="rect">
            <a:avLst/>
          </a:prstGeom>
          <a:noFill/>
        </p:spPr>
        <p:txBody>
          <a:bodyPr wrap="square" rtlCol="0">
            <a:spAutoFit/>
          </a:bodyPr>
          <a:lstStyle/>
          <a:p>
            <a:r>
              <a:rPr lang="en-US" altLang="zh-TW" dirty="0" smtClean="0">
                <a:solidFill>
                  <a:srgbClr val="FF0000"/>
                </a:solidFill>
              </a:rPr>
              <a:t>Slave</a:t>
            </a:r>
            <a:r>
              <a:rPr lang="zh-TW" altLang="en-US" dirty="0" smtClean="0">
                <a:solidFill>
                  <a:srgbClr val="FF0000"/>
                </a:solidFill>
              </a:rPr>
              <a:t>節點</a:t>
            </a:r>
            <a:endParaRPr lang="zh-TW" altLang="en-US" dirty="0">
              <a:solidFill>
                <a:srgbClr val="FF0000"/>
              </a:solidFill>
            </a:endParaRPr>
          </a:p>
        </p:txBody>
      </p:sp>
      <p:sp>
        <p:nvSpPr>
          <p:cNvPr id="12" name="文字方塊 11"/>
          <p:cNvSpPr txBox="1"/>
          <p:nvPr/>
        </p:nvSpPr>
        <p:spPr>
          <a:xfrm>
            <a:off x="6381026" y="2597803"/>
            <a:ext cx="1051728" cy="369332"/>
          </a:xfrm>
          <a:prstGeom prst="rect">
            <a:avLst/>
          </a:prstGeom>
          <a:noFill/>
        </p:spPr>
        <p:txBody>
          <a:bodyPr wrap="square" rtlCol="0">
            <a:spAutoFit/>
          </a:bodyPr>
          <a:lstStyle/>
          <a:p>
            <a:r>
              <a:rPr lang="en-US" altLang="zh-TW" dirty="0" smtClean="0">
                <a:solidFill>
                  <a:srgbClr val="FF0000"/>
                </a:solidFill>
              </a:rPr>
              <a:t>Leader</a:t>
            </a:r>
            <a:endParaRPr lang="zh-TW" altLang="en-US" dirty="0">
              <a:solidFill>
                <a:srgbClr val="FF0000"/>
              </a:solidFill>
            </a:endParaRPr>
          </a:p>
        </p:txBody>
      </p:sp>
      <p:sp>
        <p:nvSpPr>
          <p:cNvPr id="14" name="文字方塊 13"/>
          <p:cNvSpPr txBox="1"/>
          <p:nvPr/>
        </p:nvSpPr>
        <p:spPr>
          <a:xfrm>
            <a:off x="7500066" y="2575349"/>
            <a:ext cx="1402774" cy="369332"/>
          </a:xfrm>
          <a:prstGeom prst="rect">
            <a:avLst/>
          </a:prstGeom>
          <a:noFill/>
        </p:spPr>
        <p:txBody>
          <a:bodyPr wrap="square" rtlCol="0">
            <a:spAutoFit/>
          </a:bodyPr>
          <a:lstStyle/>
          <a:p>
            <a:r>
              <a:rPr lang="en-US" altLang="zh-TW" dirty="0" smtClean="0">
                <a:solidFill>
                  <a:srgbClr val="FF0000"/>
                </a:solidFill>
              </a:rPr>
              <a:t>candidate</a:t>
            </a:r>
            <a:endParaRPr lang="zh-TW" altLang="en-US" dirty="0">
              <a:solidFill>
                <a:srgbClr val="FF0000"/>
              </a:solidFill>
            </a:endParaRPr>
          </a:p>
        </p:txBody>
      </p:sp>
      <p:sp>
        <p:nvSpPr>
          <p:cNvPr id="15" name="文字方塊 14"/>
          <p:cNvSpPr txBox="1"/>
          <p:nvPr/>
        </p:nvSpPr>
        <p:spPr>
          <a:xfrm>
            <a:off x="5070039" y="2604742"/>
            <a:ext cx="1402774" cy="369332"/>
          </a:xfrm>
          <a:prstGeom prst="rect">
            <a:avLst/>
          </a:prstGeom>
          <a:noFill/>
        </p:spPr>
        <p:txBody>
          <a:bodyPr wrap="square" rtlCol="0">
            <a:spAutoFit/>
          </a:bodyPr>
          <a:lstStyle/>
          <a:p>
            <a:r>
              <a:rPr lang="en-US" altLang="zh-TW" dirty="0" smtClean="0">
                <a:solidFill>
                  <a:srgbClr val="FF0000"/>
                </a:solidFill>
              </a:rPr>
              <a:t>candidate</a:t>
            </a:r>
            <a:endParaRPr lang="zh-TW" altLang="en-US" dirty="0">
              <a:solidFill>
                <a:srgbClr val="FF0000"/>
              </a:solidFill>
            </a:endParaRPr>
          </a:p>
        </p:txBody>
      </p:sp>
      <p:sp>
        <p:nvSpPr>
          <p:cNvPr id="4" name="乘號 3"/>
          <p:cNvSpPr/>
          <p:nvPr/>
        </p:nvSpPr>
        <p:spPr>
          <a:xfrm>
            <a:off x="6396207" y="2812328"/>
            <a:ext cx="862484" cy="753112"/>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文字方塊 15"/>
          <p:cNvSpPr txBox="1"/>
          <p:nvPr/>
        </p:nvSpPr>
        <p:spPr>
          <a:xfrm>
            <a:off x="7585154" y="2597803"/>
            <a:ext cx="1051728" cy="369332"/>
          </a:xfrm>
          <a:prstGeom prst="rect">
            <a:avLst/>
          </a:prstGeom>
          <a:noFill/>
        </p:spPr>
        <p:txBody>
          <a:bodyPr wrap="square" rtlCol="0">
            <a:spAutoFit/>
          </a:bodyPr>
          <a:lstStyle/>
          <a:p>
            <a:r>
              <a:rPr lang="en-US" altLang="zh-TW" dirty="0" smtClean="0">
                <a:solidFill>
                  <a:srgbClr val="FF0000"/>
                </a:solidFill>
              </a:rPr>
              <a:t>Leader</a:t>
            </a:r>
            <a:endParaRPr lang="zh-TW" altLang="en-US" dirty="0">
              <a:solidFill>
                <a:srgbClr val="FF0000"/>
              </a:solidFill>
            </a:endParaRPr>
          </a:p>
        </p:txBody>
      </p:sp>
      <p:sp>
        <p:nvSpPr>
          <p:cNvPr id="17" name="文字方塊 16"/>
          <p:cNvSpPr txBox="1"/>
          <p:nvPr/>
        </p:nvSpPr>
        <p:spPr>
          <a:xfrm>
            <a:off x="5222439" y="2636323"/>
            <a:ext cx="1402774" cy="369332"/>
          </a:xfrm>
          <a:prstGeom prst="rect">
            <a:avLst/>
          </a:prstGeom>
          <a:noFill/>
        </p:spPr>
        <p:txBody>
          <a:bodyPr wrap="square" rtlCol="0">
            <a:spAutoFit/>
          </a:bodyPr>
          <a:lstStyle/>
          <a:p>
            <a:r>
              <a:rPr lang="en-US" altLang="zh-TW" dirty="0" smtClean="0">
                <a:solidFill>
                  <a:srgbClr val="FF0000"/>
                </a:solidFill>
              </a:rPr>
              <a:t>candidate</a:t>
            </a:r>
            <a:endParaRPr lang="zh-TW" altLang="en-US" dirty="0">
              <a:solidFill>
                <a:srgbClr val="FF0000"/>
              </a:solidFill>
            </a:endParaRPr>
          </a:p>
        </p:txBody>
      </p:sp>
    </p:spTree>
    <p:extLst>
      <p:ext uri="{BB962C8B-B14F-4D97-AF65-F5344CB8AC3E}">
        <p14:creationId xmlns:p14="http://schemas.microsoft.com/office/powerpoint/2010/main" val="2387446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ircle(in)">
                                      <p:cBhvr>
                                        <p:cTn id="7" dur="2000"/>
                                        <p:tgtEl>
                                          <p:spTgt spid="4"/>
                                        </p:tgtEl>
                                      </p:cBhvr>
                                    </p:animEffect>
                                  </p:childTnLst>
                                </p:cTn>
                              </p:par>
                            </p:childTnLst>
                          </p:cTn>
                        </p:par>
                        <p:par>
                          <p:cTn id="8" fill="hold">
                            <p:stCondLst>
                              <p:cond delay="2000"/>
                            </p:stCondLst>
                            <p:childTnLst>
                              <p:par>
                                <p:cTn id="9" presetID="14" presetClass="exit" presetSubtype="10" fill="hold" grpId="0" nodeType="afterEffect">
                                  <p:stCondLst>
                                    <p:cond delay="0"/>
                                  </p:stCondLst>
                                  <p:childTnLst>
                                    <p:animEffect transition="out" filter="randombar(horizontal)">
                                      <p:cBhvr>
                                        <p:cTn id="10" dur="500"/>
                                        <p:tgtEl>
                                          <p:spTgt spid="15"/>
                                        </p:tgtEl>
                                      </p:cBhvr>
                                    </p:animEffect>
                                    <p:set>
                                      <p:cBhvr>
                                        <p:cTn id="11" dur="1" fill="hold">
                                          <p:stCondLst>
                                            <p:cond delay="499"/>
                                          </p:stCondLst>
                                        </p:cTn>
                                        <p:tgtEl>
                                          <p:spTgt spid="15"/>
                                        </p:tgtEl>
                                        <p:attrNameLst>
                                          <p:attrName>style.visibility</p:attrName>
                                        </p:attrNameLst>
                                      </p:cBhvr>
                                      <p:to>
                                        <p:strVal val="hidden"/>
                                      </p:to>
                                    </p:set>
                                  </p:childTnLst>
                                </p:cTn>
                              </p:par>
                              <p:par>
                                <p:cTn id="12" presetID="14" presetClass="exit" presetSubtype="10" fill="hold" grpId="0" nodeType="withEffect">
                                  <p:stCondLst>
                                    <p:cond delay="0"/>
                                  </p:stCondLst>
                                  <p:childTnLst>
                                    <p:animEffect transition="out" filter="randombar(horizontal)">
                                      <p:cBhvr>
                                        <p:cTn id="13" dur="500"/>
                                        <p:tgtEl>
                                          <p:spTgt spid="12"/>
                                        </p:tgtEl>
                                      </p:cBhvr>
                                    </p:animEffect>
                                    <p:set>
                                      <p:cBhvr>
                                        <p:cTn id="14" dur="1" fill="hold">
                                          <p:stCondLst>
                                            <p:cond delay="499"/>
                                          </p:stCondLst>
                                        </p:cTn>
                                        <p:tgtEl>
                                          <p:spTgt spid="12"/>
                                        </p:tgtEl>
                                        <p:attrNameLst>
                                          <p:attrName>style.visibility</p:attrName>
                                        </p:attrNameLst>
                                      </p:cBhvr>
                                      <p:to>
                                        <p:strVal val="hidden"/>
                                      </p:to>
                                    </p:set>
                                  </p:childTnLst>
                                </p:cTn>
                              </p:par>
                              <p:par>
                                <p:cTn id="15" presetID="14" presetClass="exit" presetSubtype="10" fill="hold" grpId="0" nodeType="withEffect">
                                  <p:stCondLst>
                                    <p:cond delay="0"/>
                                  </p:stCondLst>
                                  <p:childTnLst>
                                    <p:animEffect transition="out" filter="randombar(horizontal)">
                                      <p:cBhvr>
                                        <p:cTn id="16" dur="500"/>
                                        <p:tgtEl>
                                          <p:spTgt spid="14"/>
                                        </p:tgtEl>
                                      </p:cBhvr>
                                    </p:animEffect>
                                    <p:set>
                                      <p:cBhvr>
                                        <p:cTn id="17" dur="1" fill="hold">
                                          <p:stCondLst>
                                            <p:cond delay="499"/>
                                          </p:stCondLst>
                                        </p:cTn>
                                        <p:tgtEl>
                                          <p:spTgt spid="14"/>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barn(inVertical)">
                                      <p:cBhvr>
                                        <p:cTn id="22" dur="500"/>
                                        <p:tgtEl>
                                          <p:spTgt spid="16"/>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1"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barn(inVertical)">
                                      <p:cBhvr>
                                        <p:cTn id="27" dur="500"/>
                                        <p:tgtEl>
                                          <p:spTgt spid="17"/>
                                        </p:tgtEl>
                                      </p:cBhvr>
                                    </p:animEffect>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grpId="0" nodeType="clickEffect">
                                  <p:stCondLst>
                                    <p:cond delay="0"/>
                                  </p:stCondLst>
                                  <p:childTnLst>
                                    <p:set>
                                      <p:cBhvr>
                                        <p:cTn id="31" dur="1" fill="hold">
                                          <p:stCondLst>
                                            <p:cond delay="0"/>
                                          </p:stCondLst>
                                        </p:cTn>
                                        <p:tgtEl>
                                          <p:spTgt spid="6"/>
                                        </p:tgtEl>
                                        <p:attrNameLst>
                                          <p:attrName>style.visibility</p:attrName>
                                        </p:attrNameLst>
                                      </p:cBhvr>
                                      <p:to>
                                        <p:strVal val="visible"/>
                                      </p:to>
                                    </p:set>
                                    <p:anim calcmode="lin" valueType="num">
                                      <p:cBhvr additive="base">
                                        <p:cTn id="32" dur="500" fill="hold"/>
                                        <p:tgtEl>
                                          <p:spTgt spid="6"/>
                                        </p:tgtEl>
                                        <p:attrNameLst>
                                          <p:attrName>ppt_x</p:attrName>
                                        </p:attrNameLst>
                                      </p:cBhvr>
                                      <p:tavLst>
                                        <p:tav tm="0">
                                          <p:val>
                                            <p:strVal val="#ppt_x"/>
                                          </p:val>
                                        </p:tav>
                                        <p:tav tm="100000">
                                          <p:val>
                                            <p:strVal val="#ppt_x"/>
                                          </p:val>
                                        </p:tav>
                                      </p:tavLst>
                                    </p:anim>
                                    <p:anim calcmode="lin" valueType="num">
                                      <p:cBhvr additive="base">
                                        <p:cTn id="33"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2" grpId="0"/>
      <p:bldP spid="14" grpId="0"/>
      <p:bldP spid="15" grpId="0"/>
      <p:bldP spid="4" grpId="0" animBg="1"/>
      <p:bldP spid="16" grpId="0"/>
      <p:bldP spid="17" grpId="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651364" y="642217"/>
            <a:ext cx="8911687" cy="770124"/>
          </a:xfrm>
        </p:spPr>
        <p:txBody>
          <a:bodyPr>
            <a:normAutofit fontScale="90000"/>
          </a:bodyPr>
          <a:lstStyle/>
          <a:p>
            <a:r>
              <a:rPr lang="en-US" altLang="zh-TW" dirty="0" smtClean="0"/>
              <a:t>Outline</a:t>
            </a:r>
            <a:br>
              <a:rPr lang="en-US" altLang="zh-TW" dirty="0" smtClean="0"/>
            </a:br>
            <a:endParaRPr lang="zh-TW" altLang="en-US" dirty="0"/>
          </a:p>
        </p:txBody>
      </p:sp>
      <p:sp>
        <p:nvSpPr>
          <p:cNvPr id="3" name="內容版面配置區 2"/>
          <p:cNvSpPr>
            <a:spLocks noGrp="1"/>
          </p:cNvSpPr>
          <p:nvPr>
            <p:ph idx="1"/>
          </p:nvPr>
        </p:nvSpPr>
        <p:spPr>
          <a:xfrm>
            <a:off x="2362875" y="1635660"/>
            <a:ext cx="8915400" cy="3777622"/>
          </a:xfrm>
        </p:spPr>
        <p:txBody>
          <a:bodyPr>
            <a:normAutofit/>
          </a:bodyPr>
          <a:lstStyle/>
          <a:p>
            <a:r>
              <a:rPr lang="en-US" altLang="zh-TW" sz="2400" dirty="0" smtClean="0"/>
              <a:t>What is </a:t>
            </a:r>
            <a:r>
              <a:rPr lang="en-US" altLang="zh-TW" sz="2400" dirty="0" err="1" smtClean="0"/>
              <a:t>Docker</a:t>
            </a:r>
            <a:r>
              <a:rPr lang="en-US" altLang="zh-TW" sz="2400" dirty="0" smtClean="0"/>
              <a:t> ?</a:t>
            </a:r>
          </a:p>
          <a:p>
            <a:endParaRPr lang="en-US" altLang="zh-TW" sz="2400" dirty="0"/>
          </a:p>
          <a:p>
            <a:r>
              <a:rPr lang="en-US" altLang="zh-TW" sz="2400" dirty="0" err="1" smtClean="0"/>
              <a:t>Docker</a:t>
            </a:r>
            <a:r>
              <a:rPr lang="en-US" altLang="zh-TW" sz="2400" dirty="0" smtClean="0"/>
              <a:t> </a:t>
            </a:r>
            <a:r>
              <a:rPr lang="zh-TW" altLang="en-US" sz="2400" dirty="0" smtClean="0"/>
              <a:t> 與  傳</a:t>
            </a:r>
            <a:r>
              <a:rPr lang="zh-TW" altLang="en-US" sz="2400" dirty="0"/>
              <a:t>統</a:t>
            </a:r>
            <a:r>
              <a:rPr lang="en-US" altLang="zh-TW" sz="2400" dirty="0" smtClean="0"/>
              <a:t>VM</a:t>
            </a:r>
            <a:r>
              <a:rPr lang="zh-TW" altLang="en-US" sz="2400" dirty="0" smtClean="0"/>
              <a:t> 虛擬化技術差異</a:t>
            </a:r>
            <a:endParaRPr lang="en-US" altLang="zh-TW" sz="2400" dirty="0" smtClean="0"/>
          </a:p>
          <a:p>
            <a:endParaRPr lang="en-US" altLang="zh-TW" sz="2400" dirty="0"/>
          </a:p>
          <a:p>
            <a:r>
              <a:rPr lang="en-US" altLang="zh-TW" sz="2400" dirty="0" smtClean="0"/>
              <a:t>Docker </a:t>
            </a:r>
            <a:r>
              <a:rPr lang="zh-TW" altLang="en-US" sz="2400" dirty="0" smtClean="0"/>
              <a:t>簡介</a:t>
            </a:r>
            <a:endParaRPr lang="en-US" altLang="zh-TW" sz="2400" dirty="0" smtClean="0"/>
          </a:p>
          <a:p>
            <a:endParaRPr lang="en-US" altLang="zh-TW" sz="2400" dirty="0"/>
          </a:p>
          <a:p>
            <a:r>
              <a:rPr lang="zh-TW" altLang="en-US" sz="2400" dirty="0" smtClean="0"/>
              <a:t>未來展望</a:t>
            </a:r>
            <a:endParaRPr lang="en-US" altLang="zh-TW" sz="2400" dirty="0" smtClean="0"/>
          </a:p>
          <a:p>
            <a:endParaRPr lang="en-US" altLang="zh-TW" sz="2400" dirty="0" smtClean="0"/>
          </a:p>
        </p:txBody>
      </p:sp>
    </p:spTree>
    <p:extLst>
      <p:ext uri="{BB962C8B-B14F-4D97-AF65-F5344CB8AC3E}">
        <p14:creationId xmlns:p14="http://schemas.microsoft.com/office/powerpoint/2010/main" val="155906861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2162110" y="638386"/>
            <a:ext cx="8911687" cy="663916"/>
          </a:xfrm>
        </p:spPr>
        <p:txBody>
          <a:bodyPr>
            <a:normAutofit/>
          </a:bodyPr>
          <a:lstStyle/>
          <a:p>
            <a:pPr algn="ctr"/>
            <a:r>
              <a:rPr lang="en-US" altLang="zh-TW" b="1" dirty="0" err="1" smtClean="0">
                <a:latin typeface="Hannotate TC" charset="-120"/>
                <a:ea typeface="Hannotate TC" charset="-120"/>
                <a:cs typeface="Hannotate TC" charset="-120"/>
              </a:rPr>
              <a:t>Docker</a:t>
            </a:r>
            <a:r>
              <a:rPr lang="en-US" altLang="zh-TW" b="1" dirty="0" smtClean="0">
                <a:latin typeface="Hannotate TC" charset="-120"/>
                <a:ea typeface="Hannotate TC" charset="-120"/>
                <a:cs typeface="Hannotate TC" charset="-120"/>
              </a:rPr>
              <a:t>-Machine </a:t>
            </a:r>
            <a:r>
              <a:rPr lang="en-US" altLang="zh-TW" b="1" dirty="0">
                <a:latin typeface="Hannotate TC" charset="-120"/>
                <a:ea typeface="Hannotate TC" charset="-120"/>
                <a:cs typeface="Hannotate TC" charset="-120"/>
              </a:rPr>
              <a:t>and Swarm</a:t>
            </a:r>
            <a:endParaRPr lang="zh-TW" altLang="en-US" b="1" dirty="0">
              <a:latin typeface="Hannotate TC" charset="-120"/>
              <a:ea typeface="Hannotate TC" charset="-120"/>
              <a:cs typeface="Hannotate TC" charset="-120"/>
            </a:endParaRPr>
          </a:p>
        </p:txBody>
      </p:sp>
      <p:sp>
        <p:nvSpPr>
          <p:cNvPr id="5" name="投影片編號版面配置區 4"/>
          <p:cNvSpPr>
            <a:spLocks noGrp="1"/>
          </p:cNvSpPr>
          <p:nvPr>
            <p:ph type="sldNum" sz="quarter" idx="12"/>
          </p:nvPr>
        </p:nvSpPr>
        <p:spPr/>
        <p:txBody>
          <a:bodyPr/>
          <a:lstStyle/>
          <a:p>
            <a:fld id="{37644984-EBBF-4EBA-8C1C-38BE610A54E1}" type="slidenum">
              <a:rPr lang="zh-TW" altLang="en-US" smtClean="0"/>
              <a:pPr/>
              <a:t>20</a:t>
            </a:fld>
            <a:endParaRPr lang="zh-TW" altLang="en-US" dirty="0"/>
          </a:p>
        </p:txBody>
      </p:sp>
      <p:sp>
        <p:nvSpPr>
          <p:cNvPr id="6" name="標題 1"/>
          <p:cNvSpPr txBox="1">
            <a:spLocks/>
          </p:cNvSpPr>
          <p:nvPr/>
        </p:nvSpPr>
        <p:spPr>
          <a:xfrm>
            <a:off x="2451046" y="1167689"/>
            <a:ext cx="8911687" cy="1294679"/>
          </a:xfrm>
          <a:prstGeom prst="rect">
            <a:avLst/>
          </a:prstGeom>
        </p:spPr>
        <p:txBody>
          <a:bodyPr vert="horz" lIns="91440" tIns="45720" rIns="91440" bIns="45720" rtlCol="0" anchor="t">
            <a:normAutofit fontScale="62500" lnSpcReduction="20000"/>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ltLang="zh-TW" dirty="0" smtClean="0"/>
              <a:t> </a:t>
            </a:r>
          </a:p>
          <a:p>
            <a:pPr marL="571500" indent="-571500">
              <a:buFont typeface="Wingdings" panose="05000000000000000000" pitchFamily="2" charset="2"/>
              <a:buChar char="Ø"/>
            </a:pPr>
            <a:r>
              <a:rPr lang="zh-TW" altLang="en-US" dirty="0" smtClean="0"/>
              <a:t>當</a:t>
            </a:r>
            <a:r>
              <a:rPr lang="zh-TW" altLang="en-US" dirty="0"/>
              <a:t>機器無預警關機時服務會自動在另一台機器部署新的服務</a:t>
            </a:r>
            <a:br>
              <a:rPr lang="zh-TW" altLang="en-US" dirty="0"/>
            </a:br>
            <a:endParaRPr lang="en-US" altLang="zh-TW" dirty="0"/>
          </a:p>
        </p:txBody>
      </p:sp>
      <p:pic>
        <p:nvPicPr>
          <p:cNvPr id="205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1046" y="1815028"/>
            <a:ext cx="6842771" cy="45754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4"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81813" y="2793440"/>
            <a:ext cx="2810187" cy="24500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2904101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2162110" y="638386"/>
            <a:ext cx="8911687" cy="663916"/>
          </a:xfrm>
        </p:spPr>
        <p:txBody>
          <a:bodyPr>
            <a:normAutofit/>
          </a:bodyPr>
          <a:lstStyle/>
          <a:p>
            <a:pPr algn="ctr"/>
            <a:r>
              <a:rPr lang="en-US" altLang="zh-TW" b="1" dirty="0" err="1" smtClean="0">
                <a:latin typeface="Hannotate TC" charset="-120"/>
                <a:ea typeface="Hannotate TC" charset="-120"/>
                <a:cs typeface="Hannotate TC" charset="-120"/>
              </a:rPr>
              <a:t>Docker</a:t>
            </a:r>
            <a:r>
              <a:rPr lang="en-US" altLang="zh-TW" b="1" dirty="0" smtClean="0">
                <a:latin typeface="Hannotate TC" charset="-120"/>
                <a:ea typeface="Hannotate TC" charset="-120"/>
                <a:cs typeface="Hannotate TC" charset="-120"/>
              </a:rPr>
              <a:t>-Machine </a:t>
            </a:r>
            <a:r>
              <a:rPr lang="en-US" altLang="zh-TW" b="1" dirty="0">
                <a:latin typeface="Hannotate TC" charset="-120"/>
                <a:ea typeface="Hannotate TC" charset="-120"/>
                <a:cs typeface="Hannotate TC" charset="-120"/>
              </a:rPr>
              <a:t>and Swarm</a:t>
            </a:r>
            <a:endParaRPr lang="zh-TW" altLang="en-US" b="1" dirty="0">
              <a:latin typeface="Hannotate TC" charset="-120"/>
              <a:ea typeface="Hannotate TC" charset="-120"/>
              <a:cs typeface="Hannotate TC" charset="-120"/>
            </a:endParaRPr>
          </a:p>
        </p:txBody>
      </p:sp>
      <p:sp>
        <p:nvSpPr>
          <p:cNvPr id="5" name="投影片編號版面配置區 4"/>
          <p:cNvSpPr>
            <a:spLocks noGrp="1"/>
          </p:cNvSpPr>
          <p:nvPr>
            <p:ph type="sldNum" sz="quarter" idx="12"/>
          </p:nvPr>
        </p:nvSpPr>
        <p:spPr/>
        <p:txBody>
          <a:bodyPr/>
          <a:lstStyle/>
          <a:p>
            <a:fld id="{37644984-EBBF-4EBA-8C1C-38BE610A54E1}" type="slidenum">
              <a:rPr lang="zh-TW" altLang="en-US" smtClean="0"/>
              <a:pPr/>
              <a:t>21</a:t>
            </a:fld>
            <a:endParaRPr lang="zh-TW" altLang="en-US" dirty="0"/>
          </a:p>
        </p:txBody>
      </p:sp>
      <p:sp>
        <p:nvSpPr>
          <p:cNvPr id="6" name="標題 1"/>
          <p:cNvSpPr txBox="1">
            <a:spLocks/>
          </p:cNvSpPr>
          <p:nvPr/>
        </p:nvSpPr>
        <p:spPr>
          <a:xfrm>
            <a:off x="2451046" y="1167689"/>
            <a:ext cx="8911687" cy="1294679"/>
          </a:xfrm>
          <a:prstGeom prst="rect">
            <a:avLst/>
          </a:prstGeom>
        </p:spPr>
        <p:txBody>
          <a:bodyPr vert="horz" lIns="91440" tIns="45720" rIns="91440" bIns="45720" rtlCol="0" anchor="t">
            <a:normAutofit fontScale="62500" lnSpcReduction="20000"/>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ltLang="zh-TW" dirty="0" smtClean="0"/>
              <a:t> </a:t>
            </a:r>
          </a:p>
          <a:p>
            <a:pPr marL="571500" indent="-571500">
              <a:buFont typeface="Wingdings" panose="05000000000000000000" pitchFamily="2" charset="2"/>
              <a:buChar char="Ø"/>
            </a:pPr>
            <a:r>
              <a:rPr lang="zh-TW" altLang="en-US" dirty="0" smtClean="0"/>
              <a:t>當</a:t>
            </a:r>
            <a:r>
              <a:rPr lang="zh-TW" altLang="en-US" dirty="0"/>
              <a:t>機器無預警關機時服務會自動在另一台機器部署新的服務</a:t>
            </a:r>
            <a:br>
              <a:rPr lang="zh-TW" altLang="en-US" dirty="0"/>
            </a:br>
            <a:endParaRPr lang="en-US" altLang="zh-TW" dirty="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23424" y="2008781"/>
            <a:ext cx="3381375" cy="2619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33202" y="4849220"/>
            <a:ext cx="7734300" cy="18192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2204458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2162110" y="638386"/>
            <a:ext cx="8911687" cy="663916"/>
          </a:xfrm>
        </p:spPr>
        <p:txBody>
          <a:bodyPr>
            <a:normAutofit/>
          </a:bodyPr>
          <a:lstStyle/>
          <a:p>
            <a:pPr algn="ctr"/>
            <a:r>
              <a:rPr lang="en-US" altLang="zh-TW" b="1" dirty="0" err="1" smtClean="0">
                <a:latin typeface="Hannotate TC" charset="-120"/>
                <a:ea typeface="Hannotate TC" charset="-120"/>
                <a:cs typeface="Hannotate TC" charset="-120"/>
              </a:rPr>
              <a:t>Docker</a:t>
            </a:r>
            <a:r>
              <a:rPr lang="en-US" altLang="zh-TW" b="1" dirty="0" smtClean="0">
                <a:latin typeface="Hannotate TC" charset="-120"/>
                <a:ea typeface="Hannotate TC" charset="-120"/>
                <a:cs typeface="Hannotate TC" charset="-120"/>
              </a:rPr>
              <a:t>-Machine </a:t>
            </a:r>
            <a:r>
              <a:rPr lang="en-US" altLang="zh-TW" b="1" dirty="0">
                <a:latin typeface="Hannotate TC" charset="-120"/>
                <a:ea typeface="Hannotate TC" charset="-120"/>
                <a:cs typeface="Hannotate TC" charset="-120"/>
              </a:rPr>
              <a:t>and Swarm</a:t>
            </a:r>
            <a:endParaRPr lang="zh-TW" altLang="en-US" b="1" dirty="0">
              <a:latin typeface="Hannotate TC" charset="-120"/>
              <a:ea typeface="Hannotate TC" charset="-120"/>
              <a:cs typeface="Hannotate TC" charset="-120"/>
            </a:endParaRPr>
          </a:p>
        </p:txBody>
      </p:sp>
      <p:sp>
        <p:nvSpPr>
          <p:cNvPr id="5" name="投影片編號版面配置區 4"/>
          <p:cNvSpPr>
            <a:spLocks noGrp="1"/>
          </p:cNvSpPr>
          <p:nvPr>
            <p:ph type="sldNum" sz="quarter" idx="12"/>
          </p:nvPr>
        </p:nvSpPr>
        <p:spPr/>
        <p:txBody>
          <a:bodyPr/>
          <a:lstStyle/>
          <a:p>
            <a:fld id="{37644984-EBBF-4EBA-8C1C-38BE610A54E1}" type="slidenum">
              <a:rPr lang="zh-TW" altLang="en-US" smtClean="0"/>
              <a:pPr/>
              <a:t>22</a:t>
            </a:fld>
            <a:endParaRPr lang="zh-TW" altLang="en-US" dirty="0"/>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73176" y="1476794"/>
            <a:ext cx="8178800" cy="4286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4111330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2162110" y="638386"/>
            <a:ext cx="8911687" cy="663916"/>
          </a:xfrm>
        </p:spPr>
        <p:txBody>
          <a:bodyPr>
            <a:normAutofit/>
          </a:bodyPr>
          <a:lstStyle/>
          <a:p>
            <a:pPr algn="ctr"/>
            <a:r>
              <a:rPr lang="zh-TW" altLang="en-US" b="1" dirty="0" smtClean="0">
                <a:latin typeface="Hannotate TC" charset="-120"/>
                <a:ea typeface="Hannotate TC" charset="-120"/>
                <a:cs typeface="Hannotate TC" charset="-120"/>
              </a:rPr>
              <a:t>未來展望</a:t>
            </a:r>
            <a:endParaRPr lang="zh-TW" altLang="en-US" b="1" dirty="0">
              <a:latin typeface="Hannotate TC" charset="-120"/>
              <a:ea typeface="Hannotate TC" charset="-120"/>
              <a:cs typeface="Hannotate TC" charset="-120"/>
            </a:endParaRPr>
          </a:p>
        </p:txBody>
      </p:sp>
      <p:sp>
        <p:nvSpPr>
          <p:cNvPr id="5" name="投影片編號版面配置區 4"/>
          <p:cNvSpPr>
            <a:spLocks noGrp="1"/>
          </p:cNvSpPr>
          <p:nvPr>
            <p:ph type="sldNum" sz="quarter" idx="12"/>
          </p:nvPr>
        </p:nvSpPr>
        <p:spPr/>
        <p:txBody>
          <a:bodyPr/>
          <a:lstStyle/>
          <a:p>
            <a:fld id="{37644984-EBBF-4EBA-8C1C-38BE610A54E1}" type="slidenum">
              <a:rPr lang="zh-TW" altLang="en-US" smtClean="0"/>
              <a:pPr/>
              <a:t>23</a:t>
            </a:fld>
            <a:endParaRPr lang="zh-TW" altLang="en-US" dirty="0"/>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5808" y="1349458"/>
            <a:ext cx="10476192" cy="45687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1960885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2162110" y="638386"/>
            <a:ext cx="8911687" cy="663916"/>
          </a:xfrm>
        </p:spPr>
        <p:txBody>
          <a:bodyPr>
            <a:normAutofit/>
          </a:bodyPr>
          <a:lstStyle/>
          <a:p>
            <a:pPr algn="ctr"/>
            <a:r>
              <a:rPr lang="zh-TW" altLang="en-US" b="1" dirty="0" smtClean="0">
                <a:latin typeface="Hannotate TC" charset="-120"/>
                <a:ea typeface="Hannotate TC" charset="-120"/>
                <a:cs typeface="Hannotate TC" charset="-120"/>
              </a:rPr>
              <a:t>未來展望</a:t>
            </a:r>
            <a:endParaRPr lang="zh-TW" altLang="en-US" b="1" dirty="0">
              <a:latin typeface="Hannotate TC" charset="-120"/>
              <a:ea typeface="Hannotate TC" charset="-120"/>
              <a:cs typeface="Hannotate TC" charset="-120"/>
            </a:endParaRPr>
          </a:p>
        </p:txBody>
      </p:sp>
      <p:sp>
        <p:nvSpPr>
          <p:cNvPr id="5" name="投影片編號版面配置區 4"/>
          <p:cNvSpPr>
            <a:spLocks noGrp="1"/>
          </p:cNvSpPr>
          <p:nvPr>
            <p:ph type="sldNum" sz="quarter" idx="12"/>
          </p:nvPr>
        </p:nvSpPr>
        <p:spPr/>
        <p:txBody>
          <a:bodyPr/>
          <a:lstStyle/>
          <a:p>
            <a:fld id="{37644984-EBBF-4EBA-8C1C-38BE610A54E1}" type="slidenum">
              <a:rPr lang="zh-TW" altLang="en-US" smtClean="0"/>
              <a:pPr/>
              <a:t>24</a:t>
            </a:fld>
            <a:endParaRPr lang="zh-TW" altLang="en-US" dirty="0"/>
          </a:p>
        </p:txBody>
      </p:sp>
      <p:grpSp>
        <p:nvGrpSpPr>
          <p:cNvPr id="6" name="群組 5"/>
          <p:cNvGrpSpPr/>
          <p:nvPr/>
        </p:nvGrpSpPr>
        <p:grpSpPr>
          <a:xfrm>
            <a:off x="2288198" y="1390389"/>
            <a:ext cx="8874788" cy="1285875"/>
            <a:chOff x="2288198" y="1390389"/>
            <a:chExt cx="8874788" cy="1285875"/>
          </a:xfrm>
        </p:grpSpPr>
        <p:pic>
          <p:nvPicPr>
            <p:cNvPr id="7170" name="Picture 2" descr="C:\Users\jhang\Desktop\下載.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8198" y="1428489"/>
              <a:ext cx="3676650" cy="1247775"/>
            </a:xfrm>
            <a:prstGeom prst="rect">
              <a:avLst/>
            </a:prstGeom>
            <a:noFill/>
            <a:extLst>
              <a:ext uri="{909E8E84-426E-40DD-AFC4-6F175D3DCCD1}">
                <a14:hiddenFill xmlns:a14="http://schemas.microsoft.com/office/drawing/2010/main">
                  <a:solidFill>
                    <a:srgbClr val="FFFFFF"/>
                  </a:solidFill>
                </a14:hiddenFill>
              </a:ext>
            </a:extLst>
          </p:spPr>
        </p:pic>
        <p:pic>
          <p:nvPicPr>
            <p:cNvPr id="7171" name="Picture 3" descr="C:\Users\jhang\Desktop\下載 (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00636" y="1390389"/>
              <a:ext cx="3562350" cy="1285875"/>
            </a:xfrm>
            <a:prstGeom prst="rect">
              <a:avLst/>
            </a:prstGeom>
            <a:noFill/>
            <a:extLst>
              <a:ext uri="{909E8E84-426E-40DD-AFC4-6F175D3DCCD1}">
                <a14:hiddenFill xmlns:a14="http://schemas.microsoft.com/office/drawing/2010/main">
                  <a:solidFill>
                    <a:srgbClr val="FFFFFF"/>
                  </a:solidFill>
                </a14:hiddenFill>
              </a:ext>
            </a:extLst>
          </p:spPr>
        </p:pic>
        <p:cxnSp>
          <p:nvCxnSpPr>
            <p:cNvPr id="4" name="直線單箭頭接點 3"/>
            <p:cNvCxnSpPr>
              <a:stCxn id="7170" idx="3"/>
              <a:endCxn id="7171" idx="1"/>
            </p:cNvCxnSpPr>
            <p:nvPr/>
          </p:nvCxnSpPr>
          <p:spPr>
            <a:xfrm flipV="1">
              <a:off x="5964848" y="2033327"/>
              <a:ext cx="1635788" cy="1905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sp>
        <p:nvSpPr>
          <p:cNvPr id="9" name="標題 1"/>
          <p:cNvSpPr txBox="1">
            <a:spLocks/>
          </p:cNvSpPr>
          <p:nvPr/>
        </p:nvSpPr>
        <p:spPr>
          <a:xfrm>
            <a:off x="2288198" y="3227601"/>
            <a:ext cx="8911687" cy="1294679"/>
          </a:xfrm>
          <a:prstGeom prst="rect">
            <a:avLst/>
          </a:prstGeom>
        </p:spPr>
        <p:txBody>
          <a:bodyPr vert="horz" lIns="91440" tIns="45720" rIns="91440" bIns="45720" rtlCol="0" anchor="t">
            <a:normAutofit fontScale="62500" lnSpcReduction="20000"/>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ltLang="zh-TW" dirty="0" smtClean="0"/>
              <a:t> </a:t>
            </a:r>
          </a:p>
          <a:p>
            <a:pPr marL="571500" indent="-571500">
              <a:buFont typeface="Wingdings" panose="05000000000000000000" pitchFamily="2" charset="2"/>
              <a:buChar char="Ø"/>
            </a:pPr>
            <a:r>
              <a:rPr lang="en-US" altLang="zh-TW" dirty="0" smtClean="0"/>
              <a:t>Moby</a:t>
            </a:r>
            <a:r>
              <a:rPr lang="zh-TW" altLang="en-US" dirty="0" smtClean="0"/>
              <a:t>並不是用來取代</a:t>
            </a:r>
            <a:r>
              <a:rPr lang="en-US" altLang="zh-TW" dirty="0" smtClean="0"/>
              <a:t>Docker</a:t>
            </a:r>
            <a:r>
              <a:rPr lang="zh-TW" altLang="en-US" dirty="0" smtClean="0"/>
              <a:t>系統</a:t>
            </a:r>
            <a:r>
              <a:rPr lang="zh-TW" altLang="en-US" dirty="0"/>
              <a:t/>
            </a:r>
            <a:br>
              <a:rPr lang="zh-TW" altLang="en-US" dirty="0"/>
            </a:br>
            <a:endParaRPr lang="en-US" altLang="zh-TW" dirty="0"/>
          </a:p>
          <a:p>
            <a:pPr marL="571500" indent="-571500">
              <a:buFont typeface="Wingdings" panose="05000000000000000000" pitchFamily="2" charset="2"/>
              <a:buChar char="Ø"/>
            </a:pPr>
            <a:r>
              <a:rPr lang="zh-TW" altLang="en-US" dirty="0" smtClean="0"/>
              <a:t>所有</a:t>
            </a:r>
            <a:r>
              <a:rPr lang="en-US" altLang="zh-TW" dirty="0" smtClean="0"/>
              <a:t>Docker</a:t>
            </a:r>
            <a:r>
              <a:rPr lang="zh-TW" altLang="en-US" dirty="0" smtClean="0"/>
              <a:t>未來唯一容器</a:t>
            </a:r>
            <a:r>
              <a:rPr lang="en-US" altLang="zh-TW" dirty="0" smtClean="0"/>
              <a:t>(Container)</a:t>
            </a:r>
            <a:r>
              <a:rPr lang="zh-TW" altLang="en-US" dirty="0" smtClean="0"/>
              <a:t>技術來源就是</a:t>
            </a:r>
            <a:r>
              <a:rPr lang="en-US" altLang="zh-TW" dirty="0" smtClean="0"/>
              <a:t>Moby</a:t>
            </a:r>
          </a:p>
          <a:p>
            <a:pPr marL="571500" indent="-571500">
              <a:buFont typeface="Wingdings" panose="05000000000000000000" pitchFamily="2" charset="2"/>
              <a:buChar char="Ø"/>
            </a:pPr>
            <a:endParaRPr lang="en-US" altLang="zh-TW" dirty="0" smtClean="0"/>
          </a:p>
        </p:txBody>
      </p:sp>
      <p:pic>
        <p:nvPicPr>
          <p:cNvPr id="7172" name="Picture 4" descr="C:\Users\jhang\Desktop\test.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218002" y="1251615"/>
            <a:ext cx="7290254" cy="54534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255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9"/>
                                        </p:tgtEl>
                                      </p:cBhvr>
                                    </p:animEffect>
                                    <p:set>
                                      <p:cBhvr>
                                        <p:cTn id="10" dur="1" fill="hold">
                                          <p:stCondLst>
                                            <p:cond delay="499"/>
                                          </p:stCondLst>
                                        </p:cTn>
                                        <p:tgtEl>
                                          <p:spTgt spid="9"/>
                                        </p:tgtEl>
                                        <p:attrNameLst>
                                          <p:attrName>style.visibility</p:attrName>
                                        </p:attrNameLst>
                                      </p:cBhvr>
                                      <p:to>
                                        <p:strVal val="hidden"/>
                                      </p:to>
                                    </p:set>
                                  </p:childTnLst>
                                </p:cTn>
                              </p:par>
                            </p:childTnLst>
                          </p:cTn>
                        </p:par>
                        <p:par>
                          <p:cTn id="11" fill="hold">
                            <p:stCondLst>
                              <p:cond delay="500"/>
                            </p:stCondLst>
                            <p:childTnLst>
                              <p:par>
                                <p:cTn id="12" presetID="21" presetClass="entr" presetSubtype="1" fill="hold" nodeType="afterEffect">
                                  <p:stCondLst>
                                    <p:cond delay="0"/>
                                  </p:stCondLst>
                                  <p:childTnLst>
                                    <p:set>
                                      <p:cBhvr>
                                        <p:cTn id="13" dur="1" fill="hold">
                                          <p:stCondLst>
                                            <p:cond delay="0"/>
                                          </p:stCondLst>
                                        </p:cTn>
                                        <p:tgtEl>
                                          <p:spTgt spid="7172"/>
                                        </p:tgtEl>
                                        <p:attrNameLst>
                                          <p:attrName>style.visibility</p:attrName>
                                        </p:attrNameLst>
                                      </p:cBhvr>
                                      <p:to>
                                        <p:strVal val="visible"/>
                                      </p:to>
                                    </p:set>
                                    <p:animEffect transition="in" filter="wheel(1)">
                                      <p:cBhvr>
                                        <p:cTn id="14" dur="1000"/>
                                        <p:tgtEl>
                                          <p:spTgt spid="71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p:cNvSpPr>
            <a:spLocks noGrp="1"/>
          </p:cNvSpPr>
          <p:nvPr>
            <p:ph type="sldNum" sz="quarter" idx="12"/>
          </p:nvPr>
        </p:nvSpPr>
        <p:spPr/>
        <p:txBody>
          <a:bodyPr/>
          <a:lstStyle/>
          <a:p>
            <a:fld id="{37644984-EBBF-4EBA-8C1C-38BE610A54E1}" type="slidenum">
              <a:rPr lang="zh-TW" altLang="en-US" smtClean="0"/>
              <a:pPr/>
              <a:t>25</a:t>
            </a:fld>
            <a:endParaRPr lang="zh-TW" altLang="en-US" dirty="0"/>
          </a:p>
        </p:txBody>
      </p:sp>
      <p:pic>
        <p:nvPicPr>
          <p:cNvPr id="7" name="圖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31924" y="2740378"/>
            <a:ext cx="7421729" cy="3423356"/>
          </a:xfrm>
          <a:prstGeom prst="rect">
            <a:avLst/>
          </a:prstGeom>
        </p:spPr>
      </p:pic>
      <p:sp>
        <p:nvSpPr>
          <p:cNvPr id="12" name="標題 1"/>
          <p:cNvSpPr>
            <a:spLocks noGrp="1"/>
          </p:cNvSpPr>
          <p:nvPr>
            <p:ph type="title"/>
          </p:nvPr>
        </p:nvSpPr>
        <p:spPr>
          <a:xfrm>
            <a:off x="2086944" y="1699542"/>
            <a:ext cx="8911687" cy="663916"/>
          </a:xfrm>
        </p:spPr>
        <p:txBody>
          <a:bodyPr>
            <a:normAutofit/>
          </a:bodyPr>
          <a:lstStyle/>
          <a:p>
            <a:pPr algn="ctr"/>
            <a:r>
              <a:rPr lang="en-US" altLang="zh-TW" b="1" dirty="0" smtClean="0">
                <a:latin typeface="Consolas" panose="020B0609020204030204" pitchFamily="49" charset="0"/>
                <a:ea typeface="Hannotate TC" charset="-120"/>
                <a:cs typeface="Consolas" panose="020B0609020204030204" pitchFamily="49" charset="0"/>
              </a:rPr>
              <a:t>Thanks for your listening~</a:t>
            </a:r>
            <a:endParaRPr lang="zh-TW" altLang="en-US" b="1" dirty="0">
              <a:latin typeface="Consolas" panose="020B0609020204030204" pitchFamily="49" charset="0"/>
              <a:ea typeface="Hannotate TC" charset="-120"/>
              <a:cs typeface="Consolas" panose="020B0609020204030204" pitchFamily="49" charset="0"/>
            </a:endParaRPr>
          </a:p>
        </p:txBody>
      </p:sp>
    </p:spTree>
    <p:extLst>
      <p:ext uri="{BB962C8B-B14F-4D97-AF65-F5344CB8AC3E}">
        <p14:creationId xmlns:p14="http://schemas.microsoft.com/office/powerpoint/2010/main" val="243903816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633258" y="602599"/>
            <a:ext cx="8911687" cy="735489"/>
          </a:xfrm>
        </p:spPr>
        <p:txBody>
          <a:bodyPr>
            <a:normAutofit/>
          </a:bodyPr>
          <a:lstStyle/>
          <a:p>
            <a:pPr algn="ctr"/>
            <a:r>
              <a:rPr lang="en-US" altLang="zh-TW" b="1" dirty="0" smtClean="0">
                <a:latin typeface="Consolas" panose="020B0609020204030204" pitchFamily="49" charset="0"/>
                <a:ea typeface="HanziPen TC" charset="0"/>
                <a:cs typeface="Consolas" panose="020B0609020204030204" pitchFamily="49" charset="0"/>
              </a:rPr>
              <a:t>What is </a:t>
            </a:r>
            <a:r>
              <a:rPr lang="en-US" altLang="zh-TW" b="1" dirty="0" err="1" smtClean="0">
                <a:latin typeface="Consolas" panose="020B0609020204030204" pitchFamily="49" charset="0"/>
                <a:ea typeface="Hannotate TC" charset="-120"/>
                <a:cs typeface="Consolas" panose="020B0609020204030204" pitchFamily="49" charset="0"/>
              </a:rPr>
              <a:t>Docker</a:t>
            </a:r>
            <a:r>
              <a:rPr lang="en-US" altLang="zh-TW" b="1" dirty="0" smtClean="0">
                <a:latin typeface="Consolas" panose="020B0609020204030204" pitchFamily="49" charset="0"/>
                <a:ea typeface="Hannotate TC" charset="-120"/>
                <a:cs typeface="Consolas" panose="020B0609020204030204" pitchFamily="49" charset="0"/>
              </a:rPr>
              <a:t>?</a:t>
            </a:r>
            <a:endParaRPr lang="zh-TW" altLang="en-US" b="1" dirty="0">
              <a:latin typeface="Consolas" panose="020B0609020204030204" pitchFamily="49" charset="0"/>
              <a:ea typeface="Hannotate TC" charset="-120"/>
              <a:cs typeface="Consolas" panose="020B0609020204030204" pitchFamily="49" charset="0"/>
            </a:endParaRPr>
          </a:p>
        </p:txBody>
      </p:sp>
      <p:sp>
        <p:nvSpPr>
          <p:cNvPr id="3" name="內容版面配置區 2"/>
          <p:cNvSpPr>
            <a:spLocks noGrp="1"/>
          </p:cNvSpPr>
          <p:nvPr>
            <p:ph idx="1"/>
          </p:nvPr>
        </p:nvSpPr>
        <p:spPr>
          <a:xfrm>
            <a:off x="1785283" y="1474839"/>
            <a:ext cx="8915400" cy="5240592"/>
          </a:xfrm>
        </p:spPr>
        <p:txBody>
          <a:bodyPr>
            <a:normAutofit/>
          </a:bodyPr>
          <a:lstStyle/>
          <a:p>
            <a:pPr marL="228600" lvl="1">
              <a:spcBef>
                <a:spcPts val="1000"/>
              </a:spcBef>
            </a:pPr>
            <a:r>
              <a:rPr lang="en-US" altLang="zh-TW" sz="2400" b="1" dirty="0" err="1">
                <a:latin typeface="+mj-ea"/>
                <a:ea typeface="+mj-ea"/>
                <a:cs typeface="Hannotate TC" charset="-120"/>
              </a:rPr>
              <a:t>Docker</a:t>
            </a:r>
            <a:r>
              <a:rPr lang="en-US" altLang="zh-TW" sz="2400" b="1" dirty="0">
                <a:latin typeface="+mj-ea"/>
                <a:ea typeface="+mj-ea"/>
                <a:cs typeface="Hannotate TC" charset="-120"/>
              </a:rPr>
              <a:t> </a:t>
            </a:r>
            <a:r>
              <a:rPr lang="zh-TW" altLang="en-US" sz="2400" b="1" dirty="0" smtClean="0">
                <a:latin typeface="+mj-ea"/>
                <a:ea typeface="+mj-ea"/>
                <a:cs typeface="HanziPen TC" charset="0"/>
              </a:rPr>
              <a:t>誕生</a:t>
            </a:r>
            <a:r>
              <a:rPr lang="zh-TW" altLang="en-US" sz="2400" b="1" dirty="0">
                <a:latin typeface="+mj-ea"/>
                <a:ea typeface="+mj-ea"/>
                <a:cs typeface="HanziPen TC" charset="0"/>
              </a:rPr>
              <a:t>於</a:t>
            </a:r>
            <a:r>
              <a:rPr lang="en-US" altLang="zh-TW" sz="2400" b="1" dirty="0">
                <a:latin typeface="+mj-ea"/>
                <a:ea typeface="+mj-ea"/>
                <a:cs typeface="HanziPen TC" charset="0"/>
              </a:rPr>
              <a:t>2013</a:t>
            </a:r>
            <a:r>
              <a:rPr lang="zh-TW" altLang="en-US" sz="2400" b="1" dirty="0" smtClean="0">
                <a:latin typeface="+mj-ea"/>
                <a:ea typeface="+mj-ea"/>
                <a:cs typeface="HanziPen TC" charset="0"/>
              </a:rPr>
              <a:t>年初。</a:t>
            </a:r>
            <a:endParaRPr lang="en-US" altLang="zh-TW" sz="2400" b="1" dirty="0" smtClean="0">
              <a:latin typeface="+mj-ea"/>
              <a:ea typeface="+mj-ea"/>
              <a:cs typeface="HanziPen TC" charset="0"/>
            </a:endParaRPr>
          </a:p>
          <a:p>
            <a:pPr marL="228600" lvl="1">
              <a:spcBef>
                <a:spcPts val="1000"/>
              </a:spcBef>
            </a:pPr>
            <a:endParaRPr lang="en-US" altLang="zh-TW" sz="2400" b="1" dirty="0">
              <a:latin typeface="+mj-ea"/>
              <a:ea typeface="+mj-ea"/>
              <a:cs typeface="HanziPen TC" charset="0"/>
            </a:endParaRPr>
          </a:p>
          <a:p>
            <a:r>
              <a:rPr lang="zh-TW" altLang="en-US" sz="2600" b="1" dirty="0" smtClean="0">
                <a:latin typeface="+mj-ea"/>
                <a:ea typeface="+mj-ea"/>
                <a:cs typeface="HanziPen TC" charset="0"/>
              </a:rPr>
              <a:t>基於</a:t>
            </a:r>
            <a:r>
              <a:rPr lang="en-US" altLang="zh-TW" sz="2600" b="1" dirty="0" smtClean="0">
                <a:latin typeface="+mj-ea"/>
                <a:ea typeface="+mj-ea"/>
                <a:cs typeface="HanziPen TC" charset="0"/>
              </a:rPr>
              <a:t>Google </a:t>
            </a:r>
            <a:r>
              <a:rPr lang="zh-TW" altLang="en-US" sz="2600" b="1" dirty="0" smtClean="0">
                <a:latin typeface="+mj-ea"/>
                <a:ea typeface="+mj-ea"/>
                <a:cs typeface="HanziPen TC" charset="0"/>
              </a:rPr>
              <a:t>推出</a:t>
            </a:r>
            <a:r>
              <a:rPr lang="zh-TW" altLang="en-US" sz="2600" b="1" dirty="0">
                <a:latin typeface="+mj-ea"/>
                <a:ea typeface="+mj-ea"/>
                <a:cs typeface="HanziPen TC" charset="0"/>
              </a:rPr>
              <a:t>的</a:t>
            </a:r>
            <a:r>
              <a:rPr lang="en-US" altLang="zh-TW" sz="2600" b="1" dirty="0" smtClean="0">
                <a:latin typeface="+mj-ea"/>
                <a:ea typeface="+mj-ea"/>
                <a:cs typeface="Hannotate TC" charset="-120"/>
              </a:rPr>
              <a:t>Go</a:t>
            </a:r>
            <a:r>
              <a:rPr lang="zh-TW" altLang="en-US" sz="2600" b="1" dirty="0" smtClean="0">
                <a:latin typeface="+mj-ea"/>
                <a:ea typeface="+mj-ea"/>
                <a:cs typeface="HanziPen TC" charset="0"/>
              </a:rPr>
              <a:t>語言實作</a:t>
            </a:r>
            <a:endParaRPr lang="en-US" altLang="zh-TW" sz="2600" b="1" dirty="0" smtClean="0">
              <a:latin typeface="+mj-ea"/>
              <a:ea typeface="+mj-ea"/>
              <a:cs typeface="HanziPen TC" charset="0"/>
            </a:endParaRPr>
          </a:p>
          <a:p>
            <a:pPr lvl="1"/>
            <a:endParaRPr lang="en-US" altLang="zh-TW" sz="2400" b="1" dirty="0" smtClean="0">
              <a:latin typeface="+mj-ea"/>
              <a:ea typeface="+mj-ea"/>
              <a:cs typeface="HanziPen TC" charset="0"/>
            </a:endParaRPr>
          </a:p>
          <a:p>
            <a:r>
              <a:rPr lang="en-US" altLang="zh-TW" sz="2600" b="1" dirty="0" err="1" smtClean="0">
                <a:latin typeface="+mj-ea"/>
                <a:cs typeface="Hannotate TC" charset="-120"/>
              </a:rPr>
              <a:t>Docker</a:t>
            </a:r>
            <a:r>
              <a:rPr lang="en-US" altLang="zh-TW" sz="2600" b="1" dirty="0" smtClean="0">
                <a:latin typeface="+mj-ea"/>
                <a:cs typeface="Hannotate TC" charset="-120"/>
              </a:rPr>
              <a:t> </a:t>
            </a:r>
            <a:r>
              <a:rPr lang="zh-TW" altLang="en-US" sz="2600" b="1" dirty="0">
                <a:latin typeface="+mj-ea"/>
                <a:cs typeface="HanziPen TC" charset="0"/>
              </a:rPr>
              <a:t>的基礎是以</a:t>
            </a:r>
            <a:r>
              <a:rPr lang="en-US" altLang="zh-TW" sz="2600" b="1" dirty="0">
                <a:latin typeface="+mj-ea"/>
                <a:cs typeface="Hannotate TC" charset="-120"/>
              </a:rPr>
              <a:t>LXC(</a:t>
            </a:r>
            <a:r>
              <a:rPr lang="en-US" altLang="zh-TW" sz="2600" dirty="0">
                <a:solidFill>
                  <a:srgbClr val="FF0000"/>
                </a:solidFill>
              </a:rPr>
              <a:t>Linux Containers</a:t>
            </a:r>
            <a:r>
              <a:rPr lang="en-US" altLang="zh-TW" sz="2600" b="1" dirty="0">
                <a:latin typeface="+mj-ea"/>
                <a:cs typeface="Hannotate TC" charset="-120"/>
              </a:rPr>
              <a:t>)</a:t>
            </a:r>
            <a:r>
              <a:rPr lang="zh-TW" altLang="en-US" sz="2600" b="1" dirty="0">
                <a:latin typeface="+mj-ea"/>
                <a:cs typeface="HanziPen TC" charset="0"/>
              </a:rPr>
              <a:t>技術來實現。</a:t>
            </a:r>
            <a:endParaRPr lang="en-US" altLang="zh-TW" sz="2600" b="1" dirty="0">
              <a:latin typeface="+mj-ea"/>
              <a:cs typeface="HanziPen TC" charset="0"/>
            </a:endParaRPr>
          </a:p>
          <a:p>
            <a:endParaRPr lang="en-US" altLang="zh-TW" sz="2600" b="1" dirty="0" smtClean="0">
              <a:latin typeface="+mj-ea"/>
              <a:ea typeface="+mj-ea"/>
              <a:cs typeface="HanziPen TC" charset="0"/>
            </a:endParaRPr>
          </a:p>
          <a:p>
            <a:r>
              <a:rPr lang="en-US" altLang="zh-TW" sz="2600" b="1" dirty="0" smtClean="0">
                <a:latin typeface="+mj-ea"/>
                <a:ea typeface="+mj-ea"/>
                <a:cs typeface="Hannotate TC" charset="-120"/>
              </a:rPr>
              <a:t>Source Code</a:t>
            </a:r>
            <a:r>
              <a:rPr lang="zh-TW" altLang="en-US" sz="2600" b="1" dirty="0" smtClean="0">
                <a:latin typeface="+mj-ea"/>
                <a:ea typeface="+mj-ea"/>
                <a:cs typeface="HanziPen TC" charset="0"/>
              </a:rPr>
              <a:t>在</a:t>
            </a:r>
            <a:r>
              <a:rPr lang="en-US" altLang="zh-TW" sz="2600" b="1" dirty="0" err="1" smtClean="0">
                <a:latin typeface="+mj-ea"/>
                <a:ea typeface="+mj-ea"/>
                <a:cs typeface="Hannotate TC" charset="-120"/>
              </a:rPr>
              <a:t>GitHub</a:t>
            </a:r>
            <a:r>
              <a:rPr lang="zh-TW" altLang="en-US" sz="2600" b="1" dirty="0" smtClean="0">
                <a:latin typeface="+mj-ea"/>
                <a:ea typeface="+mj-ea"/>
                <a:cs typeface="HanziPen TC" charset="0"/>
              </a:rPr>
              <a:t>上維護</a:t>
            </a:r>
            <a:endParaRPr lang="en-US" altLang="zh-TW" sz="2600" b="1" dirty="0" smtClean="0">
              <a:latin typeface="+mj-ea"/>
              <a:ea typeface="+mj-ea"/>
              <a:cs typeface="HanziPen TC" charset="0"/>
            </a:endParaRPr>
          </a:p>
          <a:p>
            <a:pPr lvl="1"/>
            <a:endParaRPr lang="en-US" altLang="zh-TW" sz="2400" b="1" dirty="0">
              <a:latin typeface="+mj-ea"/>
              <a:ea typeface="+mj-ea"/>
              <a:cs typeface="HanziPen TC" charset="0"/>
            </a:endParaRPr>
          </a:p>
          <a:p>
            <a:r>
              <a:rPr lang="en-US" altLang="zh-TW" sz="2400" b="1" dirty="0" err="1">
                <a:latin typeface="+mj-ea"/>
                <a:cs typeface="Hannotate TC" charset="-120"/>
              </a:rPr>
              <a:t>Docker</a:t>
            </a:r>
            <a:r>
              <a:rPr lang="en-US" altLang="zh-TW" sz="2400" b="1" dirty="0">
                <a:latin typeface="+mj-ea"/>
                <a:cs typeface="Hannotate TC" charset="-120"/>
              </a:rPr>
              <a:t> </a:t>
            </a:r>
            <a:r>
              <a:rPr lang="zh-TW" altLang="en-US" sz="2400" b="1" dirty="0">
                <a:latin typeface="+mj-ea"/>
                <a:cs typeface="HanziPen TC" charset="0"/>
              </a:rPr>
              <a:t>的目標是實作輕量級的作業系統虛擬化解決方案</a:t>
            </a:r>
            <a:endParaRPr lang="en-US" altLang="zh-TW" sz="2400" b="1" dirty="0">
              <a:latin typeface="+mj-ea"/>
              <a:cs typeface="HanziPen TC" charset="0"/>
            </a:endParaRPr>
          </a:p>
          <a:p>
            <a:endParaRPr lang="en-US" altLang="zh-TW" sz="2400" b="1" dirty="0">
              <a:latin typeface="+mj-ea"/>
              <a:cs typeface="HanziPen TC" charset="0"/>
            </a:endParaRPr>
          </a:p>
          <a:p>
            <a:pPr lvl="1"/>
            <a:endParaRPr lang="en-US" altLang="zh-TW" sz="2400" b="1" dirty="0">
              <a:latin typeface="+mj-ea"/>
              <a:ea typeface="+mj-ea"/>
              <a:cs typeface="HanziPen TC" charset="0"/>
            </a:endParaRPr>
          </a:p>
        </p:txBody>
      </p:sp>
      <p:sp>
        <p:nvSpPr>
          <p:cNvPr id="6" name="投影片編號版面配置區 5"/>
          <p:cNvSpPr>
            <a:spLocks noGrp="1"/>
          </p:cNvSpPr>
          <p:nvPr>
            <p:ph type="sldNum" sz="quarter" idx="12"/>
          </p:nvPr>
        </p:nvSpPr>
        <p:spPr/>
        <p:txBody>
          <a:bodyPr/>
          <a:lstStyle/>
          <a:p>
            <a:fld id="{37644984-EBBF-4EBA-8C1C-38BE610A54E1}" type="slidenum">
              <a:rPr lang="zh-TW" altLang="en-US" smtClean="0"/>
              <a:pPr/>
              <a:t>3</a:t>
            </a:fld>
            <a:endParaRPr lang="zh-TW" altLang="en-US" dirty="0"/>
          </a:p>
        </p:txBody>
      </p:sp>
      <p:pic>
        <p:nvPicPr>
          <p:cNvPr id="7" name="圖片 6"/>
          <p:cNvPicPr>
            <a:picLocks noChangeAspect="1"/>
          </p:cNvPicPr>
          <p:nvPr/>
        </p:nvPicPr>
        <p:blipFill>
          <a:blip r:embed="rId3"/>
          <a:stretch>
            <a:fillRect/>
          </a:stretch>
        </p:blipFill>
        <p:spPr>
          <a:xfrm>
            <a:off x="7315200" y="1555855"/>
            <a:ext cx="4217161" cy="1007914"/>
          </a:xfrm>
          <a:prstGeom prst="rect">
            <a:avLst/>
          </a:prstGeom>
        </p:spPr>
      </p:pic>
      <p:pic>
        <p:nvPicPr>
          <p:cNvPr id="4" name="圖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85283" y="1320287"/>
            <a:ext cx="9855337" cy="5395144"/>
          </a:xfrm>
          <a:prstGeom prst="rect">
            <a:avLst/>
          </a:prstGeom>
        </p:spPr>
      </p:pic>
    </p:spTree>
    <p:extLst>
      <p:ext uri="{BB962C8B-B14F-4D97-AF65-F5344CB8AC3E}">
        <p14:creationId xmlns:p14="http://schemas.microsoft.com/office/powerpoint/2010/main" val="3149811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2219299" y="638386"/>
            <a:ext cx="8911687" cy="663916"/>
          </a:xfrm>
        </p:spPr>
        <p:txBody>
          <a:bodyPr>
            <a:normAutofit/>
          </a:bodyPr>
          <a:lstStyle/>
          <a:p>
            <a:r>
              <a:rPr lang="en-US" altLang="zh-TW" dirty="0" err="1"/>
              <a:t>Docker</a:t>
            </a:r>
            <a:r>
              <a:rPr lang="en-US" altLang="zh-TW" dirty="0"/>
              <a:t> </a:t>
            </a:r>
            <a:r>
              <a:rPr lang="zh-TW" altLang="en-US" dirty="0"/>
              <a:t> 與  傳統</a:t>
            </a:r>
            <a:r>
              <a:rPr lang="en-US" altLang="zh-TW" dirty="0"/>
              <a:t>VM</a:t>
            </a:r>
            <a:r>
              <a:rPr lang="zh-TW" altLang="en-US" dirty="0"/>
              <a:t> 虛擬化技術差異</a:t>
            </a:r>
            <a:endParaRPr lang="en-US" altLang="zh-TW" dirty="0"/>
          </a:p>
        </p:txBody>
      </p:sp>
      <p:pic>
        <p:nvPicPr>
          <p:cNvPr id="4" name="內容版面配置區 3"/>
          <p:cNvPicPr>
            <a:picLocks noGrp="1" noChangeAspect="1"/>
          </p:cNvPicPr>
          <p:nvPr>
            <p:ph idx="1"/>
          </p:nvPr>
        </p:nvPicPr>
        <p:blipFill rotWithShape="1">
          <a:blip r:embed="rId3">
            <a:extLst>
              <a:ext uri="{28A0092B-C50C-407E-A947-70E740481C1C}">
                <a14:useLocalDpi xmlns:a14="http://schemas.microsoft.com/office/drawing/2010/main" val="0"/>
              </a:ext>
            </a:extLst>
          </a:blip>
          <a:srcRect t="359" r="65279"/>
          <a:stretch/>
        </p:blipFill>
        <p:spPr>
          <a:xfrm>
            <a:off x="1827840" y="2492235"/>
            <a:ext cx="3274424" cy="3544132"/>
          </a:xfrm>
        </p:spPr>
      </p:pic>
      <p:pic>
        <p:nvPicPr>
          <p:cNvPr id="6" name="內容版面配置區 3"/>
          <p:cNvPicPr>
            <a:picLocks noChangeAspect="1"/>
          </p:cNvPicPr>
          <p:nvPr/>
        </p:nvPicPr>
        <p:blipFill rotWithShape="1">
          <a:blip r:embed="rId4">
            <a:extLst>
              <a:ext uri="{28A0092B-C50C-407E-A947-70E740481C1C}">
                <a14:useLocalDpi xmlns:a14="http://schemas.microsoft.com/office/drawing/2010/main" val="0"/>
              </a:ext>
            </a:extLst>
          </a:blip>
          <a:srcRect t="-1" r="65867" b="803"/>
          <a:stretch/>
        </p:blipFill>
        <p:spPr>
          <a:xfrm>
            <a:off x="6428651" y="2440993"/>
            <a:ext cx="4433536" cy="3646616"/>
          </a:xfrm>
          <a:prstGeom prst="rect">
            <a:avLst/>
          </a:prstGeom>
        </p:spPr>
      </p:pic>
      <p:sp>
        <p:nvSpPr>
          <p:cNvPr id="7" name="矩形 6"/>
          <p:cNvSpPr/>
          <p:nvPr/>
        </p:nvSpPr>
        <p:spPr>
          <a:xfrm>
            <a:off x="2093998" y="1764641"/>
            <a:ext cx="2565125" cy="646331"/>
          </a:xfrm>
          <a:prstGeom prst="rect">
            <a:avLst/>
          </a:prstGeom>
          <a:noFill/>
        </p:spPr>
        <p:txBody>
          <a:bodyPr wrap="none" lIns="91440" tIns="45720" rIns="91440" bIns="45720">
            <a:spAutoFit/>
          </a:bodyPr>
          <a:lstStyle/>
          <a:p>
            <a:pPr algn="ctr"/>
            <a:r>
              <a:rPr lang="zh-TW" altLang="en-US" sz="3600" b="1" cap="none" spc="0" dirty="0" smtClean="0">
                <a:ln w="0"/>
                <a:solidFill>
                  <a:schemeClr val="tx1"/>
                </a:solidFill>
                <a:effectLst>
                  <a:outerShdw blurRad="38100" dist="19050" dir="2700000" algn="tl" rotWithShape="0">
                    <a:schemeClr val="dk1">
                      <a:alpha val="40000"/>
                    </a:schemeClr>
                  </a:outerShdw>
                </a:effectLst>
                <a:latin typeface="HanziPen TC" charset="0"/>
                <a:ea typeface="HanziPen TC" charset="0"/>
                <a:cs typeface="HanziPen TC" charset="0"/>
              </a:rPr>
              <a:t>一般虛擬機</a:t>
            </a:r>
            <a:endParaRPr lang="zh-TW" altLang="en-US" sz="3600" b="1" cap="none" spc="0" dirty="0">
              <a:ln w="0"/>
              <a:solidFill>
                <a:schemeClr val="tx1"/>
              </a:solidFill>
              <a:effectLst>
                <a:outerShdw blurRad="38100" dist="19050" dir="2700000" algn="tl" rotWithShape="0">
                  <a:schemeClr val="dk1">
                    <a:alpha val="40000"/>
                  </a:schemeClr>
                </a:outerShdw>
              </a:effectLst>
              <a:latin typeface="HanziPen TC" charset="0"/>
              <a:ea typeface="HanziPen TC" charset="0"/>
              <a:cs typeface="HanziPen TC" charset="0"/>
            </a:endParaRPr>
          </a:p>
        </p:txBody>
      </p:sp>
      <p:sp>
        <p:nvSpPr>
          <p:cNvPr id="8" name="矩形 7"/>
          <p:cNvSpPr/>
          <p:nvPr/>
        </p:nvSpPr>
        <p:spPr>
          <a:xfrm>
            <a:off x="8209796" y="1764641"/>
            <a:ext cx="1657825" cy="646331"/>
          </a:xfrm>
          <a:prstGeom prst="rect">
            <a:avLst/>
          </a:prstGeom>
          <a:noFill/>
        </p:spPr>
        <p:txBody>
          <a:bodyPr wrap="none" lIns="91440" tIns="45720" rIns="91440" bIns="45720">
            <a:spAutoFit/>
          </a:bodyPr>
          <a:lstStyle/>
          <a:p>
            <a:pPr algn="ctr"/>
            <a:r>
              <a:rPr lang="en-US" altLang="zh-TW" sz="3600" b="1" cap="none" spc="0" dirty="0" err="1" smtClean="0">
                <a:ln w="0"/>
                <a:solidFill>
                  <a:schemeClr val="tx1"/>
                </a:solidFill>
                <a:effectLst>
                  <a:outerShdw blurRad="38100" dist="19050" dir="2700000" algn="tl" rotWithShape="0">
                    <a:schemeClr val="dk1">
                      <a:alpha val="40000"/>
                    </a:schemeClr>
                  </a:outerShdw>
                </a:effectLst>
                <a:latin typeface="Hannotate TC" charset="-120"/>
                <a:ea typeface="Hannotate TC" charset="-120"/>
                <a:cs typeface="Hannotate TC" charset="-120"/>
              </a:rPr>
              <a:t>Docker</a:t>
            </a:r>
            <a:endParaRPr lang="zh-TW" altLang="en-US" sz="3600" b="1" cap="none" spc="0" dirty="0">
              <a:ln w="0"/>
              <a:solidFill>
                <a:schemeClr val="tx1"/>
              </a:solidFill>
              <a:effectLst>
                <a:outerShdw blurRad="38100" dist="19050" dir="2700000" algn="tl" rotWithShape="0">
                  <a:schemeClr val="dk1">
                    <a:alpha val="40000"/>
                  </a:schemeClr>
                </a:outerShdw>
              </a:effectLst>
              <a:latin typeface="Hannotate TC" charset="-120"/>
              <a:ea typeface="Hannotate TC" charset="-120"/>
              <a:cs typeface="Hannotate TC" charset="-120"/>
            </a:endParaRPr>
          </a:p>
        </p:txBody>
      </p:sp>
      <p:sp>
        <p:nvSpPr>
          <p:cNvPr id="5" name="投影片編號版面配置區 4"/>
          <p:cNvSpPr>
            <a:spLocks noGrp="1"/>
          </p:cNvSpPr>
          <p:nvPr>
            <p:ph type="sldNum" sz="quarter" idx="12"/>
          </p:nvPr>
        </p:nvSpPr>
        <p:spPr/>
        <p:txBody>
          <a:bodyPr/>
          <a:lstStyle/>
          <a:p>
            <a:fld id="{37644984-EBBF-4EBA-8C1C-38BE610A54E1}" type="slidenum">
              <a:rPr lang="zh-TW" altLang="en-US" smtClean="0"/>
              <a:pPr/>
              <a:t>4</a:t>
            </a:fld>
            <a:endParaRPr lang="zh-TW" altLang="en-US" dirty="0"/>
          </a:p>
        </p:txBody>
      </p:sp>
      <p:pic>
        <p:nvPicPr>
          <p:cNvPr id="9" name="圖片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08544" y="2410972"/>
            <a:ext cx="6076950" cy="3761330"/>
          </a:xfrm>
          <a:prstGeom prst="rect">
            <a:avLst/>
          </a:prstGeom>
        </p:spPr>
      </p:pic>
    </p:spTree>
    <p:extLst>
      <p:ext uri="{BB962C8B-B14F-4D97-AF65-F5344CB8AC3E}">
        <p14:creationId xmlns:p14="http://schemas.microsoft.com/office/powerpoint/2010/main" val="30935128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randombar(horizontal)">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2219299" y="638386"/>
            <a:ext cx="8911687" cy="663916"/>
          </a:xfrm>
        </p:spPr>
        <p:txBody>
          <a:bodyPr>
            <a:normAutofit/>
          </a:bodyPr>
          <a:lstStyle/>
          <a:p>
            <a:r>
              <a:rPr lang="en-US" altLang="zh-TW" dirty="0" err="1"/>
              <a:t>Docker</a:t>
            </a:r>
            <a:r>
              <a:rPr lang="en-US" altLang="zh-TW" dirty="0"/>
              <a:t> </a:t>
            </a:r>
            <a:r>
              <a:rPr lang="zh-TW" altLang="en-US" dirty="0"/>
              <a:t> 與  傳統</a:t>
            </a:r>
            <a:r>
              <a:rPr lang="en-US" altLang="zh-TW" dirty="0"/>
              <a:t>VM</a:t>
            </a:r>
            <a:r>
              <a:rPr lang="zh-TW" altLang="en-US" dirty="0"/>
              <a:t> 虛擬化技術差異</a:t>
            </a:r>
            <a:endParaRPr lang="en-US" altLang="zh-TW" dirty="0"/>
          </a:p>
        </p:txBody>
      </p:sp>
      <p:sp>
        <p:nvSpPr>
          <p:cNvPr id="5" name="投影片編號版面配置區 4"/>
          <p:cNvSpPr>
            <a:spLocks noGrp="1"/>
          </p:cNvSpPr>
          <p:nvPr>
            <p:ph type="sldNum" sz="quarter" idx="12"/>
          </p:nvPr>
        </p:nvSpPr>
        <p:spPr/>
        <p:txBody>
          <a:bodyPr/>
          <a:lstStyle/>
          <a:p>
            <a:fld id="{37644984-EBBF-4EBA-8C1C-38BE610A54E1}" type="slidenum">
              <a:rPr lang="zh-TW" altLang="en-US" smtClean="0"/>
              <a:pPr/>
              <a:t>5</a:t>
            </a:fld>
            <a:endParaRPr lang="zh-TW" altLang="en-US" dirty="0"/>
          </a:p>
        </p:txBody>
      </p:sp>
      <p:pic>
        <p:nvPicPr>
          <p:cNvPr id="9" name="圖片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6782" y="2488483"/>
            <a:ext cx="3876675" cy="2647950"/>
          </a:xfrm>
          <a:prstGeom prst="rect">
            <a:avLst/>
          </a:prstGeom>
        </p:spPr>
      </p:pic>
      <p:pic>
        <p:nvPicPr>
          <p:cNvPr id="10" name="圖片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46581" y="1960306"/>
            <a:ext cx="5276850" cy="4038600"/>
          </a:xfrm>
          <a:prstGeom prst="rect">
            <a:avLst/>
          </a:prstGeom>
        </p:spPr>
      </p:pic>
      <p:sp>
        <p:nvSpPr>
          <p:cNvPr id="3" name="文字方塊 2"/>
          <p:cNvSpPr txBox="1"/>
          <p:nvPr/>
        </p:nvSpPr>
        <p:spPr>
          <a:xfrm>
            <a:off x="9483048" y="2488483"/>
            <a:ext cx="1366463" cy="276999"/>
          </a:xfrm>
          <a:prstGeom prst="rect">
            <a:avLst/>
          </a:prstGeom>
          <a:noFill/>
        </p:spPr>
        <p:txBody>
          <a:bodyPr wrap="square" rtlCol="0">
            <a:spAutoFit/>
          </a:bodyPr>
          <a:lstStyle/>
          <a:p>
            <a:r>
              <a:rPr lang="en-US" altLang="zh-TW" sz="1200" b="1" dirty="0" smtClean="0">
                <a:solidFill>
                  <a:srgbClr val="FF0000"/>
                </a:solidFill>
              </a:rPr>
              <a:t>Virtual Machine</a:t>
            </a:r>
            <a:endParaRPr lang="zh-TW" altLang="en-US" sz="1200" b="1" dirty="0">
              <a:solidFill>
                <a:srgbClr val="FF0000"/>
              </a:solidFill>
            </a:endParaRPr>
          </a:p>
        </p:txBody>
      </p:sp>
      <p:sp>
        <p:nvSpPr>
          <p:cNvPr id="7" name="文字方塊 6"/>
          <p:cNvSpPr txBox="1"/>
          <p:nvPr/>
        </p:nvSpPr>
        <p:spPr>
          <a:xfrm>
            <a:off x="9146652" y="4105194"/>
            <a:ext cx="731177" cy="276999"/>
          </a:xfrm>
          <a:prstGeom prst="rect">
            <a:avLst/>
          </a:prstGeom>
          <a:noFill/>
        </p:spPr>
        <p:txBody>
          <a:bodyPr wrap="square" rtlCol="0">
            <a:spAutoFit/>
          </a:bodyPr>
          <a:lstStyle/>
          <a:p>
            <a:r>
              <a:rPr lang="en-US" altLang="zh-TW" sz="1200" b="1" dirty="0" smtClean="0">
                <a:solidFill>
                  <a:srgbClr val="00B050"/>
                </a:solidFill>
              </a:rPr>
              <a:t>Docker</a:t>
            </a:r>
            <a:endParaRPr lang="zh-TW" altLang="en-US" sz="1200" b="1" dirty="0">
              <a:solidFill>
                <a:srgbClr val="00B050"/>
              </a:solidFill>
            </a:endParaRPr>
          </a:p>
        </p:txBody>
      </p:sp>
    </p:spTree>
    <p:extLst>
      <p:ext uri="{BB962C8B-B14F-4D97-AF65-F5344CB8AC3E}">
        <p14:creationId xmlns:p14="http://schemas.microsoft.com/office/powerpoint/2010/main" val="26313139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2130809" y="624109"/>
            <a:ext cx="8911687" cy="1280890"/>
          </a:xfrm>
        </p:spPr>
        <p:txBody>
          <a:bodyPr>
            <a:normAutofit/>
          </a:bodyPr>
          <a:lstStyle/>
          <a:p>
            <a:pPr algn="ctr"/>
            <a:r>
              <a:rPr lang="en-US" altLang="zh-TW" dirty="0" err="1" smtClean="0">
                <a:latin typeface="Consolas" panose="020B0609020204030204" pitchFamily="49" charset="0"/>
                <a:ea typeface="Hannotate TC" charset="-120"/>
                <a:cs typeface="Consolas" panose="020B0609020204030204" pitchFamily="49" charset="0"/>
              </a:rPr>
              <a:t>Docker</a:t>
            </a:r>
            <a:r>
              <a:rPr lang="zh-TW" altLang="en-US" b="1" dirty="0" smtClean="0">
                <a:latin typeface="Consolas" panose="020B0609020204030204" pitchFamily="49" charset="0"/>
                <a:ea typeface="HanziPen TC" charset="0"/>
                <a:cs typeface="Consolas" panose="020B0609020204030204" pitchFamily="49" charset="0"/>
              </a:rPr>
              <a:t> </a:t>
            </a:r>
            <a:r>
              <a:rPr lang="en-US" altLang="zh-TW" dirty="0" smtClean="0">
                <a:latin typeface="Consolas" panose="020B0609020204030204" pitchFamily="49" charset="0"/>
                <a:ea typeface="HanziPen TC" charset="0"/>
                <a:cs typeface="Consolas" panose="020B0609020204030204" pitchFamily="49" charset="0"/>
              </a:rPr>
              <a:t>pros and cons</a:t>
            </a:r>
            <a:endParaRPr lang="zh-TW" altLang="en-US" dirty="0">
              <a:latin typeface="Consolas" panose="020B0609020204030204" pitchFamily="49" charset="0"/>
              <a:ea typeface="HanziPen TC" charset="0"/>
              <a:cs typeface="Consolas" panose="020B0609020204030204" pitchFamily="49" charset="0"/>
            </a:endParaRPr>
          </a:p>
        </p:txBody>
      </p:sp>
      <p:sp>
        <p:nvSpPr>
          <p:cNvPr id="3" name="內容版面配置區 2"/>
          <p:cNvSpPr>
            <a:spLocks noGrp="1"/>
          </p:cNvSpPr>
          <p:nvPr>
            <p:ph idx="1"/>
          </p:nvPr>
        </p:nvSpPr>
        <p:spPr>
          <a:xfrm>
            <a:off x="2874347" y="1401096"/>
            <a:ext cx="5138943" cy="2993924"/>
          </a:xfrm>
        </p:spPr>
        <p:txBody>
          <a:bodyPr>
            <a:normAutofit/>
          </a:bodyPr>
          <a:lstStyle/>
          <a:p>
            <a:pPr marL="0" indent="0">
              <a:buNone/>
            </a:pPr>
            <a:r>
              <a:rPr lang="en-US" altLang="zh-TW" sz="2400" dirty="0" smtClean="0">
                <a:latin typeface="HanziPen TC" charset="0"/>
                <a:ea typeface="HanziPen TC" charset="0"/>
                <a:cs typeface="HanziPen TC" charset="0"/>
              </a:rPr>
              <a:t>Pros : </a:t>
            </a:r>
          </a:p>
          <a:p>
            <a:pPr marL="514350" indent="-514350">
              <a:buFont typeface="+mj-lt"/>
              <a:buAutoNum type="arabicPeriod"/>
            </a:pPr>
            <a:r>
              <a:rPr lang="zh-TW" altLang="en-US" sz="2400" dirty="0" smtClean="0">
                <a:latin typeface="HanziPen TC" charset="0"/>
                <a:ea typeface="HanziPen TC" charset="0"/>
                <a:cs typeface="HanziPen TC" charset="0"/>
              </a:rPr>
              <a:t>容器</a:t>
            </a:r>
            <a:r>
              <a:rPr lang="zh-TW" altLang="en-US" sz="2400" dirty="0">
                <a:latin typeface="HanziPen TC" charset="0"/>
                <a:ea typeface="HanziPen TC" charset="0"/>
                <a:cs typeface="HanziPen TC" charset="0"/>
              </a:rPr>
              <a:t>的啟動可以</a:t>
            </a:r>
            <a:r>
              <a:rPr lang="zh-TW" altLang="en-US" sz="2400" dirty="0" smtClean="0">
                <a:latin typeface="HanziPen TC" charset="0"/>
                <a:ea typeface="HanziPen TC" charset="0"/>
                <a:cs typeface="HanziPen TC" charset="0"/>
              </a:rPr>
              <a:t>在幾秒內完成。</a:t>
            </a:r>
            <a:endParaRPr lang="en-US" altLang="zh-TW" sz="2400" dirty="0" smtClean="0">
              <a:latin typeface="HanziPen TC" charset="0"/>
              <a:ea typeface="HanziPen TC" charset="0"/>
              <a:cs typeface="HanziPen TC" charset="0"/>
            </a:endParaRPr>
          </a:p>
          <a:p>
            <a:pPr marL="514350" indent="-514350">
              <a:buFont typeface="+mj-lt"/>
              <a:buAutoNum type="arabicPeriod"/>
            </a:pPr>
            <a:r>
              <a:rPr lang="en-US" altLang="zh-TW" sz="2400" dirty="0" err="1">
                <a:latin typeface="Hannotate TC" charset="-120"/>
                <a:ea typeface="Hannotate TC" charset="-120"/>
                <a:cs typeface="Hannotate TC" charset="-120"/>
              </a:rPr>
              <a:t>Docker</a:t>
            </a:r>
            <a:r>
              <a:rPr lang="en-US" altLang="zh-TW" sz="2400" dirty="0">
                <a:latin typeface="Hannotate TC" charset="-120"/>
                <a:ea typeface="Hannotate TC" charset="-120"/>
                <a:cs typeface="Hannotate TC" charset="-120"/>
              </a:rPr>
              <a:t> </a:t>
            </a:r>
            <a:r>
              <a:rPr lang="zh-TW" altLang="en-US" sz="2400" dirty="0">
                <a:latin typeface="HanziPen TC" charset="0"/>
                <a:ea typeface="HanziPen TC" charset="0"/>
                <a:cs typeface="HanziPen TC" charset="0"/>
              </a:rPr>
              <a:t>對系統資源的使用率很</a:t>
            </a:r>
            <a:r>
              <a:rPr lang="zh-TW" altLang="en-US" sz="2400" dirty="0" smtClean="0">
                <a:latin typeface="HanziPen TC" charset="0"/>
                <a:ea typeface="HanziPen TC" charset="0"/>
                <a:cs typeface="HanziPen TC" charset="0"/>
              </a:rPr>
              <a:t>高</a:t>
            </a:r>
            <a:endParaRPr lang="en-US" altLang="zh-TW" sz="2400" dirty="0">
              <a:latin typeface="HanziPen TC" charset="0"/>
              <a:ea typeface="HanziPen TC" charset="0"/>
              <a:cs typeface="HanziPen TC" charset="0"/>
            </a:endParaRPr>
          </a:p>
          <a:p>
            <a:pPr marL="514350" indent="-514350">
              <a:buFont typeface="+mj-lt"/>
              <a:buAutoNum type="arabicPeriod"/>
            </a:pPr>
            <a:r>
              <a:rPr lang="zh-TW" altLang="en-US" sz="2400" dirty="0" smtClean="0">
                <a:latin typeface="HanziPen TC" charset="0"/>
                <a:ea typeface="HanziPen TC" charset="0"/>
                <a:cs typeface="HanziPen TC" charset="0"/>
              </a:rPr>
              <a:t>更有</a:t>
            </a:r>
            <a:r>
              <a:rPr lang="zh-TW" altLang="en-US" sz="2400" dirty="0">
                <a:latin typeface="HanziPen TC" charset="0"/>
                <a:ea typeface="HanziPen TC" charset="0"/>
                <a:cs typeface="HanziPen TC" charset="0"/>
              </a:rPr>
              <a:t>效率的虛擬</a:t>
            </a:r>
            <a:r>
              <a:rPr lang="zh-TW" altLang="en-US" sz="2400" dirty="0" smtClean="0">
                <a:latin typeface="HanziPen TC" charset="0"/>
                <a:ea typeface="HanziPen TC" charset="0"/>
                <a:cs typeface="HanziPen TC" charset="0"/>
              </a:rPr>
              <a:t>化</a:t>
            </a:r>
            <a:endParaRPr lang="zh-TW" altLang="en-US" sz="2400" dirty="0">
              <a:latin typeface="HanziPen TC" charset="0"/>
              <a:ea typeface="HanziPen TC" charset="0"/>
              <a:cs typeface="HanziPen TC" charset="0"/>
            </a:endParaRPr>
          </a:p>
          <a:p>
            <a:pPr marL="514350" indent="-514350">
              <a:buFont typeface="+mj-lt"/>
              <a:buAutoNum type="arabicPeriod"/>
            </a:pPr>
            <a:r>
              <a:rPr lang="zh-TW" altLang="en-US" sz="2400" dirty="0">
                <a:latin typeface="HanziPen TC" charset="0"/>
                <a:ea typeface="HanziPen TC" charset="0"/>
                <a:cs typeface="HanziPen TC" charset="0"/>
              </a:rPr>
              <a:t>更輕鬆的遷移和</a:t>
            </a:r>
            <a:r>
              <a:rPr lang="zh-TW" altLang="en-US" sz="2400" dirty="0" smtClean="0">
                <a:latin typeface="HanziPen TC" charset="0"/>
                <a:ea typeface="HanziPen TC" charset="0"/>
                <a:cs typeface="HanziPen TC" charset="0"/>
              </a:rPr>
              <a:t>擴展</a:t>
            </a:r>
            <a:endParaRPr lang="zh-TW" altLang="en-US" sz="2400" dirty="0">
              <a:latin typeface="HanziPen TC" charset="0"/>
              <a:ea typeface="HanziPen TC" charset="0"/>
              <a:cs typeface="HanziPen TC" charset="0"/>
            </a:endParaRPr>
          </a:p>
          <a:p>
            <a:pPr marL="514350" indent="-514350">
              <a:buFont typeface="+mj-lt"/>
              <a:buAutoNum type="arabicPeriod"/>
            </a:pPr>
            <a:r>
              <a:rPr lang="zh-TW" altLang="en-US" sz="2400" dirty="0">
                <a:latin typeface="HanziPen TC" charset="0"/>
                <a:ea typeface="HanziPen TC" charset="0"/>
                <a:cs typeface="HanziPen TC" charset="0"/>
              </a:rPr>
              <a:t>更簡單的</a:t>
            </a:r>
            <a:r>
              <a:rPr lang="zh-TW" altLang="en-US" sz="2400" dirty="0" smtClean="0">
                <a:latin typeface="HanziPen TC" charset="0"/>
                <a:ea typeface="HanziPen TC" charset="0"/>
                <a:cs typeface="HanziPen TC" charset="0"/>
              </a:rPr>
              <a:t>管理</a:t>
            </a:r>
            <a:endParaRPr lang="en-US" altLang="zh-TW" sz="2400" dirty="0">
              <a:latin typeface="HanziPen TC" charset="0"/>
              <a:ea typeface="HanziPen TC" charset="0"/>
              <a:cs typeface="HanziPen TC" charset="0"/>
            </a:endParaRPr>
          </a:p>
        </p:txBody>
      </p:sp>
      <p:sp>
        <p:nvSpPr>
          <p:cNvPr id="6" name="投影片編號版面配置區 5"/>
          <p:cNvSpPr>
            <a:spLocks noGrp="1"/>
          </p:cNvSpPr>
          <p:nvPr>
            <p:ph type="sldNum" sz="quarter" idx="12"/>
          </p:nvPr>
        </p:nvSpPr>
        <p:spPr/>
        <p:txBody>
          <a:bodyPr/>
          <a:lstStyle/>
          <a:p>
            <a:fld id="{37644984-EBBF-4EBA-8C1C-38BE610A54E1}" type="slidenum">
              <a:rPr lang="zh-TW" altLang="en-US" smtClean="0"/>
              <a:pPr/>
              <a:t>6</a:t>
            </a:fld>
            <a:endParaRPr lang="zh-TW" altLang="en-US" dirty="0"/>
          </a:p>
        </p:txBody>
      </p:sp>
      <p:sp>
        <p:nvSpPr>
          <p:cNvPr id="7" name="內容版面配置區 2"/>
          <p:cNvSpPr txBox="1">
            <a:spLocks/>
          </p:cNvSpPr>
          <p:nvPr/>
        </p:nvSpPr>
        <p:spPr>
          <a:xfrm>
            <a:off x="2874347" y="4601498"/>
            <a:ext cx="6928414" cy="1573162"/>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altLang="zh-TW" sz="2400" dirty="0" smtClean="0"/>
              <a:t>Cons : </a:t>
            </a:r>
          </a:p>
          <a:p>
            <a:pPr marL="514350" indent="-514350">
              <a:buFont typeface="+mj-lt"/>
              <a:buAutoNum type="arabicPeriod"/>
            </a:pPr>
            <a:r>
              <a:rPr lang="zh-TW" altLang="en-US" sz="2400" dirty="0" smtClean="0"/>
              <a:t>並非</a:t>
            </a:r>
            <a:r>
              <a:rPr lang="zh-TW" altLang="en-US" sz="2400" dirty="0"/>
              <a:t>任何應用程式都適合</a:t>
            </a:r>
            <a:r>
              <a:rPr lang="en-US" altLang="zh-TW" sz="2400" dirty="0" err="1"/>
              <a:t>Docker</a:t>
            </a:r>
            <a:r>
              <a:rPr lang="zh-TW" altLang="en-US" sz="2400" dirty="0"/>
              <a:t>化</a:t>
            </a:r>
            <a:r>
              <a:rPr lang="zh-TW" altLang="en-US" sz="2400" dirty="0" smtClean="0">
                <a:latin typeface="HanziPen TC" charset="0"/>
                <a:ea typeface="HanziPen TC" charset="0"/>
                <a:cs typeface="HanziPen TC" charset="0"/>
              </a:rPr>
              <a:t>。</a:t>
            </a:r>
            <a:endParaRPr lang="en-US" altLang="zh-TW" sz="2400" dirty="0" smtClean="0">
              <a:latin typeface="HanziPen TC" charset="0"/>
              <a:ea typeface="HanziPen TC" charset="0"/>
              <a:cs typeface="HanziPen TC" charset="0"/>
            </a:endParaRPr>
          </a:p>
          <a:p>
            <a:pPr marL="514350" indent="-514350">
              <a:buFont typeface="+mj-lt"/>
              <a:buAutoNum type="arabicPeriod"/>
            </a:pPr>
            <a:r>
              <a:rPr lang="zh-TW" altLang="en-US" sz="2400" dirty="0"/>
              <a:t>共用</a:t>
            </a:r>
            <a:r>
              <a:rPr lang="en-US" altLang="zh-TW" sz="2400" dirty="0"/>
              <a:t>Linux Kernel</a:t>
            </a:r>
            <a:r>
              <a:rPr lang="zh-TW" altLang="en-US" sz="2400" dirty="0"/>
              <a:t>，讓</a:t>
            </a:r>
            <a:r>
              <a:rPr lang="en-US" altLang="zh-TW" sz="2400" dirty="0" err="1"/>
              <a:t>Docker</a:t>
            </a:r>
            <a:r>
              <a:rPr lang="zh-TW" altLang="en-US" sz="2400" dirty="0"/>
              <a:t>安全性</a:t>
            </a:r>
            <a:r>
              <a:rPr lang="zh-TW" altLang="en-US" sz="2400" dirty="0" smtClean="0"/>
              <a:t>先天不足</a:t>
            </a:r>
            <a:endParaRPr lang="en-US" altLang="zh-TW" sz="2400" dirty="0" smtClean="0">
              <a:latin typeface="HanziPen TC" charset="0"/>
              <a:ea typeface="HanziPen TC" charset="0"/>
              <a:cs typeface="HanziPen TC" charset="0"/>
            </a:endParaRPr>
          </a:p>
          <a:p>
            <a:pPr marL="514350" indent="-514350">
              <a:buFont typeface="+mj-lt"/>
              <a:buAutoNum type="arabicPeriod"/>
            </a:pPr>
            <a:endParaRPr lang="en-US" altLang="zh-TW" sz="2400" dirty="0" smtClean="0">
              <a:latin typeface="HanziPen TC" charset="0"/>
              <a:ea typeface="HanziPen TC" charset="0"/>
              <a:cs typeface="HanziPen TC" charset="0"/>
            </a:endParaRPr>
          </a:p>
          <a:p>
            <a:pPr marL="514350" indent="-514350">
              <a:buFont typeface="+mj-lt"/>
              <a:buAutoNum type="arabicPeriod"/>
            </a:pPr>
            <a:endParaRPr lang="zh-TW" altLang="en-US" sz="2400" dirty="0" smtClean="0">
              <a:latin typeface="HanziPen TC" charset="0"/>
              <a:ea typeface="HanziPen TC" charset="0"/>
              <a:cs typeface="HanziPen TC" charset="0"/>
            </a:endParaRPr>
          </a:p>
        </p:txBody>
      </p:sp>
    </p:spTree>
    <p:extLst>
      <p:ext uri="{BB962C8B-B14F-4D97-AF65-F5344CB8AC3E}">
        <p14:creationId xmlns:p14="http://schemas.microsoft.com/office/powerpoint/2010/main" val="129982419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2130809" y="624109"/>
            <a:ext cx="8911687" cy="1280890"/>
          </a:xfrm>
        </p:spPr>
        <p:txBody>
          <a:bodyPr>
            <a:normAutofit/>
          </a:bodyPr>
          <a:lstStyle/>
          <a:p>
            <a:pPr algn="ctr"/>
            <a:r>
              <a:rPr lang="en-US" altLang="zh-TW" dirty="0" smtClean="0">
                <a:latin typeface="Consolas" panose="020B0609020204030204" pitchFamily="49" charset="0"/>
                <a:ea typeface="Hannotate TC" charset="-120"/>
                <a:cs typeface="Consolas" panose="020B0609020204030204" pitchFamily="49" charset="0"/>
              </a:rPr>
              <a:t>Micro-services</a:t>
            </a:r>
            <a:endParaRPr lang="zh-TW" altLang="en-US" dirty="0">
              <a:latin typeface="Consolas" panose="020B0609020204030204" pitchFamily="49" charset="0"/>
              <a:ea typeface="HanziPen TC" charset="0"/>
              <a:cs typeface="Consolas" panose="020B0609020204030204" pitchFamily="49" charset="0"/>
            </a:endParaRPr>
          </a:p>
        </p:txBody>
      </p:sp>
      <p:sp>
        <p:nvSpPr>
          <p:cNvPr id="6" name="投影片編號版面配置區 5"/>
          <p:cNvSpPr>
            <a:spLocks noGrp="1"/>
          </p:cNvSpPr>
          <p:nvPr>
            <p:ph type="sldNum" sz="quarter" idx="12"/>
          </p:nvPr>
        </p:nvSpPr>
        <p:spPr/>
        <p:txBody>
          <a:bodyPr/>
          <a:lstStyle/>
          <a:p>
            <a:fld id="{37644984-EBBF-4EBA-8C1C-38BE610A54E1}" type="slidenum">
              <a:rPr lang="zh-TW" altLang="en-US" smtClean="0"/>
              <a:pPr/>
              <a:t>7</a:t>
            </a:fld>
            <a:endParaRPr lang="zh-TW" altLang="en-US" dirty="0"/>
          </a:p>
        </p:txBody>
      </p:sp>
      <p:sp>
        <p:nvSpPr>
          <p:cNvPr id="11" name="Shape 105"/>
          <p:cNvSpPr txBox="1">
            <a:spLocks/>
          </p:cNvSpPr>
          <p:nvPr/>
        </p:nvSpPr>
        <p:spPr>
          <a:xfrm>
            <a:off x="1767023" y="2298112"/>
            <a:ext cx="9918158" cy="3613007"/>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defTabSz="531622">
              <a:spcBef>
                <a:spcPts val="2900"/>
              </a:spcBef>
              <a:buFont typeface="Wingdings" panose="05000000000000000000" pitchFamily="2" charset="2"/>
              <a:buChar char="Ø"/>
              <a:defRPr sz="1800">
                <a:solidFill>
                  <a:srgbClr val="000000"/>
                </a:solidFill>
              </a:defRPr>
            </a:pPr>
            <a:r>
              <a:rPr lang="zh-TW" altLang="en-US" sz="2400" dirty="0" smtClean="0">
                <a:solidFill>
                  <a:schemeClr val="tx1"/>
                </a:solidFill>
                <a:latin typeface="微軟正黑體" panose="020B0604030504040204" pitchFamily="34" charset="-120"/>
                <a:ea typeface="微軟正黑體" panose="020B0604030504040204" pitchFamily="34" charset="-120"/>
              </a:rPr>
              <a:t>將組成一個應用系統的每一個</a:t>
            </a:r>
            <a:r>
              <a:rPr lang="en-US" altLang="zh-TW" sz="2400" dirty="0" smtClean="0">
                <a:solidFill>
                  <a:schemeClr val="tx1"/>
                </a:solidFill>
                <a:latin typeface="微軟正黑體" panose="020B0604030504040204" pitchFamily="34" charset="-120"/>
                <a:ea typeface="微軟正黑體" panose="020B0604030504040204" pitchFamily="34" charset="-120"/>
              </a:rPr>
              <a:t>Stack</a:t>
            </a:r>
            <a:r>
              <a:rPr lang="zh-TW" altLang="en-US" sz="2400" dirty="0" smtClean="0">
                <a:solidFill>
                  <a:schemeClr val="tx1"/>
                </a:solidFill>
                <a:latin typeface="微軟正黑體" panose="020B0604030504040204" pitchFamily="34" charset="-120"/>
                <a:ea typeface="微軟正黑體" panose="020B0604030504040204" pitchFamily="34" charset="-120"/>
              </a:rPr>
              <a:t>，拆解成許多小型服務，每一個服務都是包在</a:t>
            </a:r>
            <a:r>
              <a:rPr lang="en-US" altLang="zh-TW" sz="2400" dirty="0" smtClean="0">
                <a:solidFill>
                  <a:schemeClr val="tx1"/>
                </a:solidFill>
                <a:latin typeface="微軟正黑體" panose="020B0604030504040204" pitchFamily="34" charset="-120"/>
                <a:ea typeface="微軟正黑體" panose="020B0604030504040204" pitchFamily="34" charset="-120"/>
              </a:rPr>
              <a:t>Container</a:t>
            </a:r>
            <a:r>
              <a:rPr lang="zh-TW" altLang="en-US" sz="2400" dirty="0" smtClean="0">
                <a:solidFill>
                  <a:schemeClr val="tx1"/>
                </a:solidFill>
                <a:latin typeface="微軟正黑體" panose="020B0604030504040204" pitchFamily="34" charset="-120"/>
                <a:ea typeface="微軟正黑體" panose="020B0604030504040204" pitchFamily="34" charset="-120"/>
              </a:rPr>
              <a:t>裡的一隻程式</a:t>
            </a:r>
          </a:p>
          <a:p>
            <a:pPr defTabSz="531622">
              <a:spcBef>
                <a:spcPts val="2900"/>
              </a:spcBef>
              <a:buFont typeface="Wingdings" panose="05000000000000000000" pitchFamily="2" charset="2"/>
              <a:buChar char="Ø"/>
              <a:defRPr sz="1800">
                <a:solidFill>
                  <a:srgbClr val="000000"/>
                </a:solidFill>
              </a:defRPr>
            </a:pPr>
            <a:r>
              <a:rPr lang="zh-TW" altLang="en-US" sz="2400" dirty="0" smtClean="0">
                <a:solidFill>
                  <a:schemeClr val="tx1"/>
                </a:solidFill>
                <a:latin typeface="微軟正黑體" panose="020B0604030504040204" pitchFamily="34" charset="-120"/>
                <a:ea typeface="微軟正黑體" panose="020B0604030504040204" pitchFamily="34" charset="-120"/>
              </a:rPr>
              <a:t>可以建立一個鬆散耦合的彈性應用程式架構，能輕易地抽換其中一個</a:t>
            </a:r>
            <a:r>
              <a:rPr lang="en-US" altLang="zh-TW" sz="2400" dirty="0" smtClean="0">
                <a:solidFill>
                  <a:schemeClr val="tx1"/>
                </a:solidFill>
                <a:latin typeface="微軟正黑體" panose="020B0604030504040204" pitchFamily="34" charset="-120"/>
                <a:ea typeface="微軟正黑體" panose="020B0604030504040204" pitchFamily="34" charset="-120"/>
              </a:rPr>
              <a:t>Container</a:t>
            </a:r>
            <a:endParaRPr lang="en-US" altLang="zh-TW" sz="2400" dirty="0">
              <a:solidFill>
                <a:schemeClr val="tx1"/>
              </a:solidFill>
              <a:latin typeface="微軟正黑體" panose="020B0604030504040204" pitchFamily="34" charset="-120"/>
              <a:ea typeface="微軟正黑體" panose="020B0604030504040204" pitchFamily="34" charset="-120"/>
            </a:endParaRPr>
          </a:p>
        </p:txBody>
      </p:sp>
      <p:pic>
        <p:nvPicPr>
          <p:cNvPr id="14" name="圖片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04292" y="230996"/>
            <a:ext cx="2475496" cy="1478696"/>
          </a:xfrm>
          <a:prstGeom prst="rect">
            <a:avLst/>
          </a:prstGeom>
        </p:spPr>
      </p:pic>
      <p:pic>
        <p:nvPicPr>
          <p:cNvPr id="15" name="圖片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67023" y="1709692"/>
            <a:ext cx="9781129" cy="4508240"/>
          </a:xfrm>
          <a:prstGeom prst="rect">
            <a:avLst/>
          </a:prstGeom>
        </p:spPr>
      </p:pic>
    </p:spTree>
    <p:extLst>
      <p:ext uri="{BB962C8B-B14F-4D97-AF65-F5344CB8AC3E}">
        <p14:creationId xmlns:p14="http://schemas.microsoft.com/office/powerpoint/2010/main" val="431498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circle(in)">
                                      <p:cBhvr>
                                        <p:cTn id="7" dur="2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2130809" y="624109"/>
            <a:ext cx="8911687" cy="1280890"/>
          </a:xfrm>
        </p:spPr>
        <p:txBody>
          <a:bodyPr>
            <a:normAutofit/>
          </a:bodyPr>
          <a:lstStyle/>
          <a:p>
            <a:pPr algn="ctr"/>
            <a:r>
              <a:rPr lang="en-US" altLang="zh-TW" dirty="0" smtClean="0">
                <a:latin typeface="Consolas" panose="020B0609020204030204" pitchFamily="49" charset="0"/>
                <a:ea typeface="Hannotate TC" charset="-120"/>
                <a:cs typeface="Consolas" panose="020B0609020204030204" pitchFamily="49" charset="0"/>
              </a:rPr>
              <a:t>Micro-services</a:t>
            </a:r>
            <a:endParaRPr lang="zh-TW" altLang="en-US" dirty="0">
              <a:latin typeface="Consolas" panose="020B0609020204030204" pitchFamily="49" charset="0"/>
              <a:ea typeface="HanziPen TC" charset="0"/>
              <a:cs typeface="Consolas" panose="020B0609020204030204" pitchFamily="49" charset="0"/>
            </a:endParaRPr>
          </a:p>
        </p:txBody>
      </p:sp>
      <p:sp>
        <p:nvSpPr>
          <p:cNvPr id="6" name="投影片編號版面配置區 5"/>
          <p:cNvSpPr>
            <a:spLocks noGrp="1"/>
          </p:cNvSpPr>
          <p:nvPr>
            <p:ph type="sldNum" sz="quarter" idx="12"/>
          </p:nvPr>
        </p:nvSpPr>
        <p:spPr/>
        <p:txBody>
          <a:bodyPr/>
          <a:lstStyle/>
          <a:p>
            <a:fld id="{37644984-EBBF-4EBA-8C1C-38BE610A54E1}" type="slidenum">
              <a:rPr lang="zh-TW" altLang="en-US" smtClean="0"/>
              <a:pPr/>
              <a:t>8</a:t>
            </a:fld>
            <a:endParaRPr lang="zh-TW" altLang="en-US" dirty="0"/>
          </a:p>
        </p:txBody>
      </p:sp>
      <p:pic>
        <p:nvPicPr>
          <p:cNvPr id="14" name="圖片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04292" y="230996"/>
            <a:ext cx="2475496" cy="1478696"/>
          </a:xfrm>
          <a:prstGeom prst="rect">
            <a:avLst/>
          </a:prstGeom>
        </p:spPr>
      </p:pic>
      <p:sp>
        <p:nvSpPr>
          <p:cNvPr id="7" name="內容版面配置區 2"/>
          <p:cNvSpPr>
            <a:spLocks noGrp="1"/>
          </p:cNvSpPr>
          <p:nvPr>
            <p:ph idx="1"/>
          </p:nvPr>
        </p:nvSpPr>
        <p:spPr>
          <a:xfrm>
            <a:off x="2130809" y="1412267"/>
            <a:ext cx="8853365" cy="2993924"/>
          </a:xfrm>
        </p:spPr>
        <p:txBody>
          <a:bodyPr>
            <a:normAutofit/>
          </a:bodyPr>
          <a:lstStyle/>
          <a:p>
            <a:pPr marL="0" indent="0">
              <a:buNone/>
            </a:pPr>
            <a:r>
              <a:rPr lang="en-US" altLang="zh-TW" sz="2400" dirty="0" smtClean="0">
                <a:latin typeface="HanziPen TC" charset="0"/>
                <a:ea typeface="HanziPen TC" charset="0"/>
                <a:cs typeface="HanziPen TC" charset="0"/>
              </a:rPr>
              <a:t>Pros : </a:t>
            </a:r>
          </a:p>
          <a:p>
            <a:pPr marL="514350" indent="-514350">
              <a:buFont typeface="+mj-lt"/>
              <a:buAutoNum type="arabicPeriod"/>
            </a:pPr>
            <a:r>
              <a:rPr lang="zh-TW" altLang="en-US" sz="2400" dirty="0"/>
              <a:t>每個 </a:t>
            </a:r>
            <a:r>
              <a:rPr lang="en-US" altLang="zh-TW" sz="2400" dirty="0" smtClean="0"/>
              <a:t>micro-service </a:t>
            </a:r>
            <a:r>
              <a:rPr lang="zh-TW" altLang="en-US" sz="2400" dirty="0"/>
              <a:t>只提供一個小型並獨立的</a:t>
            </a:r>
            <a:r>
              <a:rPr lang="zh-TW" altLang="en-US" sz="2400" dirty="0" smtClean="0"/>
              <a:t>功能</a:t>
            </a:r>
            <a:r>
              <a:rPr lang="zh-TW" altLang="en-US" sz="2400" dirty="0"/>
              <a:t>，</a:t>
            </a:r>
            <a:r>
              <a:rPr lang="zh-TW" altLang="en-US" sz="2400" dirty="0" smtClean="0"/>
              <a:t>可以</a:t>
            </a:r>
            <a:r>
              <a:rPr lang="zh-TW" altLang="en-US" sz="2400" dirty="0"/>
              <a:t>專注在該功能的實作上</a:t>
            </a:r>
            <a:r>
              <a:rPr lang="zh-TW" altLang="en-US" sz="2400" dirty="0" smtClean="0">
                <a:latin typeface="HanziPen TC" charset="0"/>
                <a:ea typeface="HanziPen TC" charset="0"/>
                <a:cs typeface="HanziPen TC" charset="0"/>
              </a:rPr>
              <a:t>。</a:t>
            </a:r>
            <a:endParaRPr lang="en-US" altLang="zh-TW" sz="2400" dirty="0" smtClean="0">
              <a:latin typeface="HanziPen TC" charset="0"/>
              <a:ea typeface="HanziPen TC" charset="0"/>
              <a:cs typeface="HanziPen TC" charset="0"/>
            </a:endParaRPr>
          </a:p>
          <a:p>
            <a:pPr marL="514350" indent="-514350">
              <a:buFont typeface="+mj-lt"/>
              <a:buAutoNum type="arabicPeriod"/>
            </a:pPr>
            <a:r>
              <a:rPr lang="zh-TW" altLang="en-US" sz="2400" dirty="0"/>
              <a:t>各 </a:t>
            </a:r>
            <a:r>
              <a:rPr lang="en-US" altLang="zh-TW" sz="2400" dirty="0" smtClean="0"/>
              <a:t>micro-service </a:t>
            </a:r>
            <a:r>
              <a:rPr lang="zh-TW" altLang="en-US" sz="2400" dirty="0"/>
              <a:t>經由不同的組合，可組成不同的</a:t>
            </a:r>
            <a:r>
              <a:rPr lang="zh-TW" altLang="en-US" sz="2400" dirty="0" smtClean="0"/>
              <a:t>應用程式</a:t>
            </a:r>
            <a:endParaRPr lang="en-US" altLang="zh-TW" sz="2400" dirty="0" smtClean="0"/>
          </a:p>
          <a:p>
            <a:pPr marL="514350" indent="-514350">
              <a:buFont typeface="+mj-lt"/>
              <a:buAutoNum type="arabicPeriod"/>
            </a:pPr>
            <a:r>
              <a:rPr lang="en-US" altLang="zh-TW" sz="2400" dirty="0" smtClean="0"/>
              <a:t>Micro-service </a:t>
            </a:r>
            <a:r>
              <a:rPr lang="zh-TW" altLang="en-US" sz="2400" dirty="0"/>
              <a:t>因功能獨立且單純，開發人員較容易維護與修改程式</a:t>
            </a:r>
            <a:r>
              <a:rPr lang="zh-TW" altLang="en-US" sz="2400" dirty="0" smtClean="0">
                <a:latin typeface="HanziPen TC" charset="0"/>
                <a:ea typeface="HanziPen TC" charset="0"/>
                <a:cs typeface="HanziPen TC" charset="0"/>
              </a:rPr>
              <a:t>更</a:t>
            </a:r>
            <a:r>
              <a:rPr lang="zh-TW" altLang="en-US" sz="2400" dirty="0">
                <a:latin typeface="HanziPen TC" charset="0"/>
                <a:ea typeface="HanziPen TC" charset="0"/>
                <a:cs typeface="HanziPen TC" charset="0"/>
              </a:rPr>
              <a:t>簡單的</a:t>
            </a:r>
            <a:r>
              <a:rPr lang="zh-TW" altLang="en-US" sz="2400" dirty="0" smtClean="0">
                <a:latin typeface="HanziPen TC" charset="0"/>
                <a:ea typeface="HanziPen TC" charset="0"/>
                <a:cs typeface="HanziPen TC" charset="0"/>
              </a:rPr>
              <a:t>管理</a:t>
            </a:r>
            <a:endParaRPr lang="en-US" altLang="zh-TW" sz="2400" dirty="0" smtClean="0">
              <a:latin typeface="HanziPen TC" charset="0"/>
              <a:ea typeface="HanziPen TC" charset="0"/>
              <a:cs typeface="HanziPen TC" charset="0"/>
            </a:endParaRPr>
          </a:p>
          <a:p>
            <a:pPr marL="0" indent="0">
              <a:buNone/>
            </a:pPr>
            <a:endParaRPr lang="en-US" altLang="zh-TW" sz="2400" dirty="0" smtClean="0">
              <a:latin typeface="HanziPen TC" charset="0"/>
              <a:ea typeface="HanziPen TC" charset="0"/>
              <a:cs typeface="HanziPen TC" charset="0"/>
            </a:endParaRPr>
          </a:p>
          <a:p>
            <a:pPr marL="514350" indent="-514350">
              <a:buFont typeface="+mj-lt"/>
              <a:buAutoNum type="arabicPeriod"/>
            </a:pPr>
            <a:endParaRPr lang="en-US" altLang="zh-TW" sz="2400" dirty="0">
              <a:latin typeface="HanziPen TC" charset="0"/>
              <a:ea typeface="HanziPen TC" charset="0"/>
              <a:cs typeface="HanziPen TC" charset="0"/>
            </a:endParaRPr>
          </a:p>
        </p:txBody>
      </p:sp>
      <p:sp>
        <p:nvSpPr>
          <p:cNvPr id="8" name="內容版面配置區 2"/>
          <p:cNvSpPr txBox="1">
            <a:spLocks/>
          </p:cNvSpPr>
          <p:nvPr/>
        </p:nvSpPr>
        <p:spPr>
          <a:xfrm>
            <a:off x="2130809" y="4644028"/>
            <a:ext cx="6928414" cy="1573162"/>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altLang="zh-TW" sz="2400" dirty="0" smtClean="0"/>
              <a:t>Cons : </a:t>
            </a:r>
          </a:p>
          <a:p>
            <a:pPr marL="514350" indent="-514350">
              <a:buFont typeface="+mj-lt"/>
              <a:buAutoNum type="arabicPeriod"/>
            </a:pPr>
            <a:r>
              <a:rPr lang="zh-TW" altLang="en-US" sz="2400" dirty="0"/>
              <a:t>分佈式系統的管理會很複雜</a:t>
            </a:r>
            <a:r>
              <a:rPr lang="zh-TW" altLang="en-US" sz="2400" dirty="0" smtClean="0">
                <a:latin typeface="HanziPen TC" charset="0"/>
                <a:ea typeface="HanziPen TC" charset="0"/>
                <a:cs typeface="HanziPen TC" charset="0"/>
              </a:rPr>
              <a:t>。</a:t>
            </a:r>
            <a:endParaRPr lang="en-US" altLang="zh-TW" sz="2400" dirty="0" smtClean="0">
              <a:latin typeface="HanziPen TC" charset="0"/>
              <a:ea typeface="HanziPen TC" charset="0"/>
              <a:cs typeface="HanziPen TC" charset="0"/>
            </a:endParaRPr>
          </a:p>
          <a:p>
            <a:pPr marL="514350" indent="-514350">
              <a:buFont typeface="+mj-lt"/>
              <a:buAutoNum type="arabicPeriod"/>
            </a:pPr>
            <a:endParaRPr lang="en-US" altLang="zh-TW" sz="2400" dirty="0" smtClean="0">
              <a:latin typeface="HanziPen TC" charset="0"/>
              <a:ea typeface="HanziPen TC" charset="0"/>
              <a:cs typeface="HanziPen TC" charset="0"/>
            </a:endParaRPr>
          </a:p>
          <a:p>
            <a:pPr marL="514350" indent="-514350">
              <a:buFont typeface="+mj-lt"/>
              <a:buAutoNum type="arabicPeriod"/>
            </a:pPr>
            <a:endParaRPr lang="zh-TW" altLang="en-US" sz="2400" dirty="0" smtClean="0">
              <a:latin typeface="HanziPen TC" charset="0"/>
              <a:ea typeface="HanziPen TC" charset="0"/>
              <a:cs typeface="HanziPen TC" charset="0"/>
            </a:endParaRPr>
          </a:p>
        </p:txBody>
      </p:sp>
    </p:spTree>
    <p:extLst>
      <p:ext uri="{BB962C8B-B14F-4D97-AF65-F5344CB8AC3E}">
        <p14:creationId xmlns:p14="http://schemas.microsoft.com/office/powerpoint/2010/main" val="87674664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2162110" y="638386"/>
            <a:ext cx="8911687" cy="663916"/>
          </a:xfrm>
        </p:spPr>
        <p:txBody>
          <a:bodyPr>
            <a:normAutofit/>
          </a:bodyPr>
          <a:lstStyle/>
          <a:p>
            <a:pPr algn="ctr"/>
            <a:r>
              <a:rPr lang="en-US" altLang="zh-TW" b="1" dirty="0" err="1">
                <a:latin typeface="Hannotate TC" charset="-120"/>
                <a:ea typeface="Hannotate TC" charset="-120"/>
                <a:cs typeface="Hannotate TC" charset="-120"/>
              </a:rPr>
              <a:t>Docker</a:t>
            </a:r>
            <a:r>
              <a:rPr lang="en-US" altLang="zh-TW" b="1" dirty="0">
                <a:latin typeface="Hannotate TC" charset="-120"/>
                <a:ea typeface="Hannotate TC" charset="-120"/>
                <a:cs typeface="Hannotate TC" charset="-120"/>
              </a:rPr>
              <a:t> </a:t>
            </a:r>
            <a:r>
              <a:rPr lang="zh-TW" altLang="en-US" b="1" dirty="0" smtClean="0">
                <a:latin typeface="HanziPen TC" charset="0"/>
                <a:ea typeface="HanziPen TC" charset="0"/>
                <a:cs typeface="HanziPen TC" charset="0"/>
              </a:rPr>
              <a:t>重要元件</a:t>
            </a:r>
            <a:endParaRPr lang="zh-TW" altLang="en-US" b="1" dirty="0">
              <a:latin typeface="HanziPen TC" charset="0"/>
              <a:ea typeface="HanziPen TC" charset="0"/>
              <a:cs typeface="HanziPen TC" charset="0"/>
            </a:endParaRPr>
          </a:p>
        </p:txBody>
      </p:sp>
      <p:sp>
        <p:nvSpPr>
          <p:cNvPr id="3" name="內容版面配置區 2"/>
          <p:cNvSpPr>
            <a:spLocks noGrp="1"/>
          </p:cNvSpPr>
          <p:nvPr>
            <p:ph idx="1"/>
          </p:nvPr>
        </p:nvSpPr>
        <p:spPr>
          <a:xfrm>
            <a:off x="2520387" y="1514168"/>
            <a:ext cx="8915400" cy="3777622"/>
          </a:xfrm>
        </p:spPr>
        <p:txBody>
          <a:bodyPr>
            <a:normAutofit fontScale="92500" lnSpcReduction="10000"/>
          </a:bodyPr>
          <a:lstStyle/>
          <a:p>
            <a:r>
              <a:rPr lang="zh-TW" altLang="en-US" sz="2400" b="1" dirty="0" smtClean="0">
                <a:latin typeface="HanziPen TC" charset="0"/>
                <a:ea typeface="HanziPen TC" charset="0"/>
                <a:cs typeface="HanziPen TC" charset="0"/>
              </a:rPr>
              <a:t>映像</a:t>
            </a:r>
            <a:r>
              <a:rPr lang="zh-TW" altLang="en-US" sz="2400" b="1" dirty="0">
                <a:latin typeface="HanziPen TC" charset="0"/>
                <a:ea typeface="HanziPen TC" charset="0"/>
                <a:cs typeface="HanziPen TC" charset="0"/>
              </a:rPr>
              <a:t>檔</a:t>
            </a:r>
            <a:r>
              <a:rPr lang="zh-TW" altLang="en-US" sz="2400" b="1" dirty="0">
                <a:latin typeface="Hannotate TC" charset="-120"/>
                <a:ea typeface="Hannotate TC" charset="-120"/>
                <a:cs typeface="Hannotate TC" charset="-120"/>
              </a:rPr>
              <a:t>（</a:t>
            </a:r>
            <a:r>
              <a:rPr lang="en-US" altLang="zh-TW" sz="2400" b="1" dirty="0">
                <a:latin typeface="Hannotate TC" charset="-120"/>
                <a:ea typeface="Hannotate TC" charset="-120"/>
                <a:cs typeface="Hannotate TC" charset="-120"/>
              </a:rPr>
              <a:t>Image</a:t>
            </a:r>
            <a:r>
              <a:rPr lang="zh-TW" altLang="en-US" sz="2400" b="1" dirty="0" smtClean="0">
                <a:latin typeface="Hannotate TC" charset="-120"/>
                <a:ea typeface="Hannotate TC" charset="-120"/>
                <a:cs typeface="Hannotate TC" charset="-120"/>
              </a:rPr>
              <a:t>）</a:t>
            </a:r>
            <a:r>
              <a:rPr lang="en-US" altLang="zh-TW" sz="2400" b="1" dirty="0" smtClean="0">
                <a:latin typeface="Hannotate TC" charset="-120"/>
                <a:ea typeface="Hannotate TC" charset="-120"/>
                <a:cs typeface="Hannotate TC" charset="-120"/>
              </a:rPr>
              <a:t>: </a:t>
            </a:r>
            <a:r>
              <a:rPr lang="zh-TW" altLang="en-US" sz="2400" dirty="0" smtClean="0">
                <a:latin typeface="HanziPen TC" charset="0"/>
                <a:ea typeface="HanziPen TC" charset="0"/>
                <a:cs typeface="HanziPen TC" charset="0"/>
              </a:rPr>
              <a:t>唯讀</a:t>
            </a:r>
            <a:r>
              <a:rPr lang="zh-TW" altLang="en-US" sz="2400" dirty="0">
                <a:latin typeface="HanziPen TC" charset="0"/>
                <a:ea typeface="HanziPen TC" charset="0"/>
                <a:cs typeface="HanziPen TC" charset="0"/>
              </a:rPr>
              <a:t>的模板，開啟 </a:t>
            </a:r>
            <a:r>
              <a:rPr lang="en-US" altLang="zh-TW" sz="2400" dirty="0" err="1">
                <a:latin typeface="HanziPen TC" charset="0"/>
                <a:ea typeface="HanziPen TC" charset="0"/>
                <a:cs typeface="HanziPen TC" charset="0"/>
              </a:rPr>
              <a:t>Docker</a:t>
            </a:r>
            <a:r>
              <a:rPr lang="en-US" altLang="zh-TW" sz="2400" dirty="0">
                <a:latin typeface="HanziPen TC" charset="0"/>
                <a:ea typeface="HanziPen TC" charset="0"/>
                <a:cs typeface="HanziPen TC" charset="0"/>
              </a:rPr>
              <a:t> </a:t>
            </a:r>
            <a:r>
              <a:rPr lang="en-US" altLang="zh-TW" sz="2400" dirty="0" smtClean="0">
                <a:latin typeface="HanziPen TC" charset="0"/>
                <a:ea typeface="HanziPen TC" charset="0"/>
                <a:cs typeface="HanziPen TC" charset="0"/>
              </a:rPr>
              <a:t>container</a:t>
            </a:r>
          </a:p>
          <a:p>
            <a:endParaRPr lang="zh-TW" altLang="en-US" sz="2400" dirty="0">
              <a:latin typeface="HanziPen TC" charset="0"/>
              <a:ea typeface="HanziPen TC" charset="0"/>
              <a:cs typeface="HanziPen TC" charset="0"/>
            </a:endParaRPr>
          </a:p>
          <a:p>
            <a:r>
              <a:rPr lang="zh-TW" altLang="en-US" sz="2400" b="1" dirty="0">
                <a:latin typeface="HanziPen TC" charset="0"/>
                <a:ea typeface="HanziPen TC" charset="0"/>
                <a:cs typeface="HanziPen TC" charset="0"/>
              </a:rPr>
              <a:t>容器</a:t>
            </a:r>
            <a:r>
              <a:rPr lang="zh-TW" altLang="en-US" sz="2400" b="1" dirty="0">
                <a:latin typeface="Hannotate TC" charset="-120"/>
                <a:ea typeface="Hannotate TC" charset="-120"/>
                <a:cs typeface="Hannotate TC" charset="-120"/>
              </a:rPr>
              <a:t>（</a:t>
            </a:r>
            <a:r>
              <a:rPr lang="en-US" altLang="zh-TW" sz="2400" b="1" dirty="0">
                <a:latin typeface="Hannotate TC" charset="-120"/>
                <a:ea typeface="Hannotate TC" charset="-120"/>
                <a:cs typeface="Hannotate TC" charset="-120"/>
              </a:rPr>
              <a:t>Container</a:t>
            </a:r>
            <a:r>
              <a:rPr lang="zh-TW" altLang="en-US" sz="2400" b="1" dirty="0" smtClean="0">
                <a:latin typeface="Hannotate TC" charset="-120"/>
                <a:ea typeface="Hannotate TC" charset="-120"/>
                <a:cs typeface="Hannotate TC" charset="-120"/>
              </a:rPr>
              <a:t>）</a:t>
            </a:r>
            <a:r>
              <a:rPr lang="en-US" altLang="zh-TW" sz="2400" b="1" dirty="0" smtClean="0">
                <a:latin typeface="Hannotate TC" charset="-120"/>
                <a:ea typeface="Hannotate TC" charset="-120"/>
                <a:cs typeface="Hannotate TC" charset="-120"/>
              </a:rPr>
              <a:t>: </a:t>
            </a:r>
            <a:r>
              <a:rPr lang="zh-TW" altLang="en-US" sz="2400" dirty="0" smtClean="0">
                <a:latin typeface="HanziPen TC" charset="0"/>
                <a:ea typeface="HanziPen TC" charset="0"/>
                <a:cs typeface="HanziPen TC" charset="0"/>
              </a:rPr>
              <a:t>提供</a:t>
            </a:r>
            <a:r>
              <a:rPr lang="zh-TW" altLang="en-US" sz="2400" dirty="0">
                <a:latin typeface="HanziPen TC" charset="0"/>
                <a:ea typeface="HanziPen TC" charset="0"/>
                <a:cs typeface="HanziPen TC" charset="0"/>
              </a:rPr>
              <a:t>獨立、安全的環境給應用程式</a:t>
            </a:r>
            <a:r>
              <a:rPr lang="zh-TW" altLang="en-US" sz="2400" dirty="0" smtClean="0">
                <a:latin typeface="HanziPen TC" charset="0"/>
                <a:ea typeface="HanziPen TC" charset="0"/>
                <a:cs typeface="HanziPen TC" charset="0"/>
              </a:rPr>
              <a:t>執行</a:t>
            </a:r>
            <a:endParaRPr lang="en-US" altLang="zh-TW" sz="2400" dirty="0" smtClean="0">
              <a:latin typeface="HanziPen TC" charset="0"/>
              <a:ea typeface="HanziPen TC" charset="0"/>
              <a:cs typeface="HanziPen TC" charset="0"/>
            </a:endParaRPr>
          </a:p>
          <a:p>
            <a:endParaRPr lang="zh-TW" altLang="en-US" sz="2400" dirty="0">
              <a:latin typeface="HanziPen TC" charset="0"/>
              <a:ea typeface="HanziPen TC" charset="0"/>
              <a:cs typeface="HanziPen TC" charset="0"/>
            </a:endParaRPr>
          </a:p>
          <a:p>
            <a:r>
              <a:rPr lang="zh-TW" altLang="en-US" sz="2400" b="1" dirty="0">
                <a:latin typeface="HanziPen TC" charset="0"/>
                <a:ea typeface="HanziPen TC" charset="0"/>
                <a:cs typeface="HanziPen TC" charset="0"/>
              </a:rPr>
              <a:t>倉庫</a:t>
            </a:r>
            <a:r>
              <a:rPr lang="zh-TW" altLang="en-US" sz="2400" b="1" dirty="0">
                <a:latin typeface="Hannotate TC" charset="-120"/>
                <a:ea typeface="Hannotate TC" charset="-120"/>
                <a:cs typeface="Hannotate TC" charset="-120"/>
              </a:rPr>
              <a:t>（</a:t>
            </a:r>
            <a:r>
              <a:rPr lang="en-US" altLang="zh-TW" sz="2400" b="1" dirty="0">
                <a:latin typeface="Hannotate TC" charset="-120"/>
                <a:ea typeface="Hannotate TC" charset="-120"/>
                <a:cs typeface="Hannotate TC" charset="-120"/>
              </a:rPr>
              <a:t>Repository</a:t>
            </a:r>
            <a:r>
              <a:rPr lang="zh-TW" altLang="en-US" sz="2400" b="1" dirty="0" smtClean="0">
                <a:latin typeface="Hannotate TC" charset="-120"/>
                <a:ea typeface="Hannotate TC" charset="-120"/>
                <a:cs typeface="Hannotate TC" charset="-120"/>
              </a:rPr>
              <a:t>）</a:t>
            </a:r>
            <a:r>
              <a:rPr lang="en-US" altLang="zh-TW" sz="2400" b="1" dirty="0" smtClean="0">
                <a:latin typeface="Hannotate TC" charset="-120"/>
                <a:ea typeface="Hannotate TC" charset="-120"/>
                <a:cs typeface="Hannotate TC" charset="-120"/>
              </a:rPr>
              <a:t>:</a:t>
            </a:r>
            <a:r>
              <a:rPr lang="zh-TW" altLang="en-US" sz="2400" dirty="0">
                <a:latin typeface="HanziPen TC" charset="0"/>
                <a:ea typeface="HanziPen TC" charset="0"/>
                <a:cs typeface="HanziPen TC" charset="0"/>
              </a:rPr>
              <a:t>將 </a:t>
            </a:r>
            <a:r>
              <a:rPr lang="en-US" altLang="zh-TW" sz="2400" dirty="0" err="1">
                <a:latin typeface="HanziPen TC" charset="0"/>
                <a:ea typeface="HanziPen TC" charset="0"/>
                <a:cs typeface="HanziPen TC" charset="0"/>
              </a:rPr>
              <a:t>Docker</a:t>
            </a:r>
            <a:r>
              <a:rPr lang="en-US" altLang="zh-TW" sz="2400" dirty="0">
                <a:latin typeface="HanziPen TC" charset="0"/>
                <a:ea typeface="HanziPen TC" charset="0"/>
                <a:cs typeface="HanziPen TC" charset="0"/>
              </a:rPr>
              <a:t> images </a:t>
            </a:r>
            <a:r>
              <a:rPr lang="zh-TW" altLang="en-US" sz="2400" dirty="0">
                <a:latin typeface="HanziPen TC" charset="0"/>
                <a:ea typeface="HanziPen TC" charset="0"/>
                <a:cs typeface="HanziPen TC" charset="0"/>
              </a:rPr>
              <a:t>上傳、下載到公開或私有的 </a:t>
            </a:r>
            <a:r>
              <a:rPr lang="en-US" altLang="zh-TW" sz="2400" dirty="0" err="1">
                <a:latin typeface="HanziPen TC" charset="0"/>
                <a:ea typeface="HanziPen TC" charset="0"/>
                <a:cs typeface="HanziPen TC" charset="0"/>
              </a:rPr>
              <a:t>Docker</a:t>
            </a:r>
            <a:r>
              <a:rPr lang="en-US" altLang="zh-TW" sz="2400" dirty="0">
                <a:latin typeface="HanziPen TC" charset="0"/>
                <a:ea typeface="HanziPen TC" charset="0"/>
                <a:cs typeface="HanziPen TC" charset="0"/>
              </a:rPr>
              <a:t> Registries </a:t>
            </a:r>
            <a:r>
              <a:rPr lang="zh-TW" altLang="en-US" sz="2400" dirty="0">
                <a:latin typeface="HanziPen TC" charset="0"/>
                <a:ea typeface="HanziPen TC" charset="0"/>
                <a:cs typeface="HanziPen TC" charset="0"/>
              </a:rPr>
              <a:t>上，與其他人</a:t>
            </a:r>
            <a:r>
              <a:rPr lang="zh-TW" altLang="en-US" sz="2400" dirty="0" smtClean="0">
                <a:latin typeface="HanziPen TC" charset="0"/>
                <a:ea typeface="HanziPen TC" charset="0"/>
                <a:cs typeface="HanziPen TC" charset="0"/>
              </a:rPr>
              <a:t>分享</a:t>
            </a:r>
            <a:endParaRPr lang="en-US" altLang="zh-TW" sz="2400" dirty="0" smtClean="0">
              <a:latin typeface="HanziPen TC" charset="0"/>
              <a:ea typeface="HanziPen TC" charset="0"/>
              <a:cs typeface="HanziPen TC" charset="0"/>
            </a:endParaRPr>
          </a:p>
          <a:p>
            <a:endParaRPr lang="en-US" altLang="zh-TW" sz="2400" dirty="0">
              <a:latin typeface="HanziPen TC" charset="0"/>
              <a:ea typeface="HanziPen TC" charset="0"/>
              <a:cs typeface="HanziPen TC" charset="0"/>
            </a:endParaRPr>
          </a:p>
          <a:p>
            <a:r>
              <a:rPr lang="zh-TW" altLang="en-US" sz="2400" b="1" dirty="0">
                <a:latin typeface="HanziPen TC" charset="0"/>
                <a:ea typeface="HanziPen TC" charset="0"/>
                <a:cs typeface="HanziPen TC" charset="0"/>
              </a:rPr>
              <a:t>註冊伺服器</a:t>
            </a:r>
            <a:r>
              <a:rPr lang="en-US" altLang="zh-TW" sz="2400" b="1" dirty="0" smtClean="0">
                <a:latin typeface="Hannotate TC" charset="-120"/>
                <a:ea typeface="Hannotate TC" charset="-120"/>
                <a:cs typeface="Hannotate TC" charset="-120"/>
              </a:rPr>
              <a:t>(</a:t>
            </a:r>
            <a:r>
              <a:rPr lang="zh-TW" altLang="en-US" sz="2400" b="1" dirty="0" smtClean="0">
                <a:latin typeface="Hannotate TC" charset="-120"/>
                <a:ea typeface="Hannotate TC" charset="-120"/>
                <a:cs typeface="Hannotate TC" charset="-120"/>
              </a:rPr>
              <a:t> </a:t>
            </a:r>
            <a:r>
              <a:rPr lang="en-US" altLang="zh-TW" sz="2400" b="1" dirty="0" smtClean="0">
                <a:latin typeface="Hannotate TC" charset="-120"/>
                <a:ea typeface="Hannotate TC" charset="-120"/>
                <a:cs typeface="Hannotate TC" charset="-120"/>
              </a:rPr>
              <a:t>Registry</a:t>
            </a:r>
            <a:r>
              <a:rPr lang="zh-TW" altLang="en-US" sz="2400" b="1" dirty="0" smtClean="0">
                <a:latin typeface="Hannotate TC" charset="-120"/>
                <a:ea typeface="Hannotate TC" charset="-120"/>
                <a:cs typeface="Hannotate TC" charset="-120"/>
              </a:rPr>
              <a:t> </a:t>
            </a:r>
            <a:r>
              <a:rPr lang="en-US" altLang="zh-TW" sz="2400" b="1" dirty="0" smtClean="0">
                <a:latin typeface="Hannotate TC" charset="-120"/>
                <a:ea typeface="Hannotate TC" charset="-120"/>
                <a:cs typeface="Hannotate TC" charset="-120"/>
              </a:rPr>
              <a:t>) :</a:t>
            </a:r>
            <a:r>
              <a:rPr lang="zh-TW" altLang="en-US" sz="2400" dirty="0"/>
              <a:t>註冊伺服器（</a:t>
            </a:r>
            <a:r>
              <a:rPr lang="en-US" altLang="zh-TW" sz="2400" dirty="0"/>
              <a:t>registry server</a:t>
            </a:r>
            <a:r>
              <a:rPr lang="zh-TW" altLang="en-US" sz="2400" dirty="0"/>
              <a:t>）是提供 </a:t>
            </a:r>
            <a:r>
              <a:rPr lang="en-US" altLang="zh-TW" sz="2400" dirty="0" err="1"/>
              <a:t>Docker</a:t>
            </a:r>
            <a:r>
              <a:rPr lang="en-US" altLang="zh-TW" sz="2400" dirty="0"/>
              <a:t> Repository </a:t>
            </a:r>
            <a:r>
              <a:rPr lang="zh-TW" altLang="en-US" sz="2400" dirty="0"/>
              <a:t>服務的</a:t>
            </a:r>
            <a:r>
              <a:rPr lang="zh-TW" altLang="en-US" sz="2400" dirty="0" smtClean="0"/>
              <a:t>主機</a:t>
            </a:r>
            <a:r>
              <a:rPr lang="en-US" altLang="zh-TW" sz="2400" dirty="0" smtClean="0"/>
              <a:t>; EX :</a:t>
            </a:r>
            <a:r>
              <a:rPr lang="en-US" altLang="zh-TW" sz="2400" dirty="0" err="1" smtClean="0"/>
              <a:t>Docker</a:t>
            </a:r>
            <a:r>
              <a:rPr lang="en-US" altLang="zh-TW" sz="2400" dirty="0" smtClean="0"/>
              <a:t> Hub</a:t>
            </a:r>
            <a:endParaRPr lang="zh-TW" altLang="en-US" sz="2400" b="1" dirty="0">
              <a:latin typeface="Hannotate TC" charset="-120"/>
              <a:ea typeface="Hannotate TC" charset="-120"/>
              <a:cs typeface="Hannotate TC" charset="-120"/>
            </a:endParaRPr>
          </a:p>
          <a:p>
            <a:endParaRPr lang="zh-TW" altLang="en-US" dirty="0"/>
          </a:p>
        </p:txBody>
      </p:sp>
      <p:sp>
        <p:nvSpPr>
          <p:cNvPr id="5" name="投影片編號版面配置區 4"/>
          <p:cNvSpPr>
            <a:spLocks noGrp="1"/>
          </p:cNvSpPr>
          <p:nvPr>
            <p:ph type="sldNum" sz="quarter" idx="12"/>
          </p:nvPr>
        </p:nvSpPr>
        <p:spPr/>
        <p:txBody>
          <a:bodyPr/>
          <a:lstStyle/>
          <a:p>
            <a:fld id="{37644984-EBBF-4EBA-8C1C-38BE610A54E1}" type="slidenum">
              <a:rPr lang="zh-TW" altLang="en-US" smtClean="0"/>
              <a:pPr/>
              <a:t>9</a:t>
            </a:fld>
            <a:endParaRPr lang="zh-TW" altLang="en-US" dirty="0"/>
          </a:p>
        </p:txBody>
      </p:sp>
      <p:pic>
        <p:nvPicPr>
          <p:cNvPr id="6" name="圖片 5"/>
          <p:cNvPicPr>
            <a:picLocks noChangeAspect="1"/>
          </p:cNvPicPr>
          <p:nvPr/>
        </p:nvPicPr>
        <p:blipFill>
          <a:blip r:embed="rId3"/>
          <a:stretch>
            <a:fillRect/>
          </a:stretch>
        </p:blipFill>
        <p:spPr>
          <a:xfrm>
            <a:off x="3728115" y="5159397"/>
            <a:ext cx="5779679" cy="1381360"/>
          </a:xfrm>
          <a:prstGeom prst="rect">
            <a:avLst/>
          </a:prstGeom>
        </p:spPr>
      </p:pic>
      <p:pic>
        <p:nvPicPr>
          <p:cNvPr id="7" name="圖片 6"/>
          <p:cNvPicPr>
            <a:picLocks noChangeAspect="1"/>
          </p:cNvPicPr>
          <p:nvPr/>
        </p:nvPicPr>
        <p:blipFill>
          <a:blip r:embed="rId4"/>
          <a:stretch>
            <a:fillRect/>
          </a:stretch>
        </p:blipFill>
        <p:spPr>
          <a:xfrm>
            <a:off x="820808" y="1302302"/>
            <a:ext cx="11249025" cy="4238625"/>
          </a:xfrm>
          <a:prstGeom prst="rect">
            <a:avLst/>
          </a:prstGeom>
        </p:spPr>
      </p:pic>
      <p:pic>
        <p:nvPicPr>
          <p:cNvPr id="8" name="圖片 7"/>
          <p:cNvPicPr>
            <a:picLocks noChangeAspect="1"/>
          </p:cNvPicPr>
          <p:nvPr/>
        </p:nvPicPr>
        <p:blipFill>
          <a:blip r:embed="rId5"/>
          <a:stretch>
            <a:fillRect/>
          </a:stretch>
        </p:blipFill>
        <p:spPr>
          <a:xfrm>
            <a:off x="866775" y="1497979"/>
            <a:ext cx="11325225" cy="3810000"/>
          </a:xfrm>
          <a:prstGeom prst="rect">
            <a:avLst/>
          </a:prstGeom>
        </p:spPr>
      </p:pic>
    </p:spTree>
    <p:extLst>
      <p:ext uri="{BB962C8B-B14F-4D97-AF65-F5344CB8AC3E}">
        <p14:creationId xmlns:p14="http://schemas.microsoft.com/office/powerpoint/2010/main" val="617392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7"/>
                                        </p:tgtEl>
                                      </p:cBhvr>
                                    </p:animEffect>
                                    <p:set>
                                      <p:cBhvr>
                                        <p:cTn id="12" dur="1" fill="hold">
                                          <p:stCondLst>
                                            <p:cond delay="499"/>
                                          </p:stCondLst>
                                        </p:cTn>
                                        <p:tgtEl>
                                          <p:spTgt spid="7"/>
                                        </p:tgtEl>
                                        <p:attrNameLst>
                                          <p:attrName>style.visibility</p:attrName>
                                        </p:attrNameLst>
                                      </p:cBhvr>
                                      <p:to>
                                        <p:strVal val="hidden"/>
                                      </p:to>
                                    </p:set>
                                  </p:childTnLst>
                                </p:cTn>
                              </p:par>
                            </p:childTnLst>
                          </p:cTn>
                        </p:par>
                        <p:par>
                          <p:cTn id="13" fill="hold">
                            <p:stCondLst>
                              <p:cond delay="500"/>
                            </p:stCondLst>
                            <p:childTnLst>
                              <p:par>
                                <p:cTn id="14" presetID="42" presetClass="entr" presetSubtype="0" fill="hold" nodeType="after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1000"/>
                                        <p:tgtEl>
                                          <p:spTgt spid="8"/>
                                        </p:tgtEl>
                                      </p:cBhvr>
                                    </p:animEffect>
                                    <p:anim calcmode="lin" valueType="num">
                                      <p:cBhvr>
                                        <p:cTn id="17" dur="1000" fill="hold"/>
                                        <p:tgtEl>
                                          <p:spTgt spid="8"/>
                                        </p:tgtEl>
                                        <p:attrNameLst>
                                          <p:attrName>ppt_x</p:attrName>
                                        </p:attrNameLst>
                                      </p:cBhvr>
                                      <p:tavLst>
                                        <p:tav tm="0">
                                          <p:val>
                                            <p:strVal val="#ppt_x"/>
                                          </p:val>
                                        </p:tav>
                                        <p:tav tm="100000">
                                          <p:val>
                                            <p:strVal val="#ppt_x"/>
                                          </p:val>
                                        </p:tav>
                                      </p:tavLst>
                                    </p:anim>
                                    <p:anim calcmode="lin" valueType="num">
                                      <p:cBhvr>
                                        <p:cTn id="18"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絲縷">
  <a:themeElements>
    <a:clrScheme name="絲縷">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絲縷">
      <a:majorFont>
        <a:latin typeface="Century Gothic"/>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絲縷">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xmlns="" name="Wisp" id="{7CB32D59-10C0-40DD-B7BD-2E94284A981C}" vid="{24B1A44C-C006-48B2-A4D7-E5549B3D8CD4}"/>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Wisp</Template>
  <TotalTime>3191</TotalTime>
  <Words>2226</Words>
  <Application>Microsoft Office PowerPoint</Application>
  <PresentationFormat>自訂</PresentationFormat>
  <Paragraphs>238</Paragraphs>
  <Slides>25</Slides>
  <Notes>24</Notes>
  <HiddenSlides>0</HiddenSlides>
  <MMClips>0</MMClips>
  <ScaleCrop>false</ScaleCrop>
  <HeadingPairs>
    <vt:vector size="6" baseType="variant">
      <vt:variant>
        <vt:lpstr>佈景主題</vt:lpstr>
      </vt:variant>
      <vt:variant>
        <vt:i4>1</vt:i4>
      </vt:variant>
      <vt:variant>
        <vt:lpstr>內嵌 OLE 伺服程式</vt:lpstr>
      </vt:variant>
      <vt:variant>
        <vt:i4>1</vt:i4>
      </vt:variant>
      <vt:variant>
        <vt:lpstr>投影片標題</vt:lpstr>
      </vt:variant>
      <vt:variant>
        <vt:i4>25</vt:i4>
      </vt:variant>
    </vt:vector>
  </HeadingPairs>
  <TitlesOfParts>
    <vt:vector size="27" baseType="lpstr">
      <vt:lpstr>絲縷</vt:lpstr>
      <vt:lpstr>點陣圖影像</vt:lpstr>
      <vt:lpstr>Docker</vt:lpstr>
      <vt:lpstr>Outline </vt:lpstr>
      <vt:lpstr>What is Docker?</vt:lpstr>
      <vt:lpstr>Docker  與  傳統VM 虛擬化技術差異</vt:lpstr>
      <vt:lpstr>Docker  與  傳統VM 虛擬化技術差異</vt:lpstr>
      <vt:lpstr>Docker pros and cons</vt:lpstr>
      <vt:lpstr>Micro-services</vt:lpstr>
      <vt:lpstr>Micro-services</vt:lpstr>
      <vt:lpstr>Docker 重要元件</vt:lpstr>
      <vt:lpstr>Docker 重要元件– Image</vt:lpstr>
      <vt:lpstr>Docker 重要元件– Images</vt:lpstr>
      <vt:lpstr>Docker 重要元件– Images</vt:lpstr>
      <vt:lpstr>Docker 重要元件--Images</vt:lpstr>
      <vt:lpstr>Docker 重要元件--Container</vt:lpstr>
      <vt:lpstr>Docker 重要元件--Container</vt:lpstr>
      <vt:lpstr>Docker 基本流程</vt:lpstr>
      <vt:lpstr>Docker 基本流程</vt:lpstr>
      <vt:lpstr>Docker-Machine and Swarm</vt:lpstr>
      <vt:lpstr>Docker-Machine and Swarm</vt:lpstr>
      <vt:lpstr>Docker-Machine and Swarm</vt:lpstr>
      <vt:lpstr>Docker-Machine and Swarm</vt:lpstr>
      <vt:lpstr>Docker-Machine and Swarm</vt:lpstr>
      <vt:lpstr>未來展望</vt:lpstr>
      <vt:lpstr>未來展望</vt:lpstr>
      <vt:lpstr>Thanks for your listening~</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Docker</dc:title>
  <dc:creator>張晉瑋</dc:creator>
  <cp:lastModifiedBy>陳宗霆</cp:lastModifiedBy>
  <cp:revision>112</cp:revision>
  <dcterms:created xsi:type="dcterms:W3CDTF">2017-05-25T06:09:17Z</dcterms:created>
  <dcterms:modified xsi:type="dcterms:W3CDTF">2017-12-26T02:24:02Z</dcterms:modified>
</cp:coreProperties>
</file>